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93"/>
  </p:notesMasterIdLst>
  <p:handoutMasterIdLst>
    <p:handoutMasterId r:id="rId94"/>
  </p:handoutMasterIdLst>
  <p:sldIdLst>
    <p:sldId id="256" r:id="rId3"/>
    <p:sldId id="258" r:id="rId4"/>
    <p:sldId id="386" r:id="rId5"/>
    <p:sldId id="259" r:id="rId6"/>
    <p:sldId id="260" r:id="rId7"/>
    <p:sldId id="261" r:id="rId8"/>
    <p:sldId id="262" r:id="rId9"/>
    <p:sldId id="387" r:id="rId10"/>
    <p:sldId id="263" r:id="rId11"/>
    <p:sldId id="358" r:id="rId12"/>
    <p:sldId id="356" r:id="rId13"/>
    <p:sldId id="357" r:id="rId14"/>
    <p:sldId id="399" r:id="rId15"/>
    <p:sldId id="329" r:id="rId16"/>
    <p:sldId id="388" r:id="rId17"/>
    <p:sldId id="332" r:id="rId18"/>
    <p:sldId id="330" r:id="rId19"/>
    <p:sldId id="331" r:id="rId20"/>
    <p:sldId id="267" r:id="rId21"/>
    <p:sldId id="268" r:id="rId22"/>
    <p:sldId id="333" r:id="rId23"/>
    <p:sldId id="334" r:id="rId24"/>
    <p:sldId id="400" r:id="rId25"/>
    <p:sldId id="335" r:id="rId26"/>
    <p:sldId id="361" r:id="rId27"/>
    <p:sldId id="359" r:id="rId28"/>
    <p:sldId id="389" r:id="rId29"/>
    <p:sldId id="336" r:id="rId30"/>
    <p:sldId id="337" r:id="rId31"/>
    <p:sldId id="362" r:id="rId32"/>
    <p:sldId id="338" r:id="rId33"/>
    <p:sldId id="339" r:id="rId34"/>
    <p:sldId id="340" r:id="rId35"/>
    <p:sldId id="390" r:id="rId36"/>
    <p:sldId id="341" r:id="rId37"/>
    <p:sldId id="391" r:id="rId38"/>
    <p:sldId id="342" r:id="rId39"/>
    <p:sldId id="343" r:id="rId40"/>
    <p:sldId id="363" r:id="rId41"/>
    <p:sldId id="344" r:id="rId42"/>
    <p:sldId id="364" r:id="rId43"/>
    <p:sldId id="347" r:id="rId44"/>
    <p:sldId id="392" r:id="rId45"/>
    <p:sldId id="346" r:id="rId46"/>
    <p:sldId id="393" r:id="rId47"/>
    <p:sldId id="348" r:id="rId48"/>
    <p:sldId id="401" r:id="rId49"/>
    <p:sldId id="349" r:id="rId50"/>
    <p:sldId id="394" r:id="rId51"/>
    <p:sldId id="350" r:id="rId52"/>
    <p:sldId id="351" r:id="rId53"/>
    <p:sldId id="395" r:id="rId54"/>
    <p:sldId id="352" r:id="rId55"/>
    <p:sldId id="396" r:id="rId56"/>
    <p:sldId id="353" r:id="rId57"/>
    <p:sldId id="354" r:id="rId58"/>
    <p:sldId id="355" r:id="rId59"/>
    <p:sldId id="319" r:id="rId60"/>
    <p:sldId id="320" r:id="rId61"/>
    <p:sldId id="321" r:id="rId62"/>
    <p:sldId id="322" r:id="rId63"/>
    <p:sldId id="323" r:id="rId64"/>
    <p:sldId id="324" r:id="rId65"/>
    <p:sldId id="325" r:id="rId66"/>
    <p:sldId id="326" r:id="rId67"/>
    <p:sldId id="327" r:id="rId68"/>
    <p:sldId id="397" r:id="rId69"/>
    <p:sldId id="328" r:id="rId70"/>
    <p:sldId id="398"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00" d="100"/>
          <a:sy n="100" d="100"/>
        </p:scale>
        <p:origin x="-1473" y="-484"/>
      </p:cViewPr>
      <p:guideLst>
        <p:guide orient="horz" pos="1620"/>
        <p:guide pos="2880"/>
      </p:guideLst>
    </p:cSldViewPr>
  </p:slideViewPr>
  <p:notesTextViewPr>
    <p:cViewPr>
      <p:scale>
        <a:sx n="1" d="1"/>
        <a:sy n="1" d="1"/>
      </p:scale>
      <p:origin x="0" y="0"/>
    </p:cViewPr>
  </p:notesTextViewPr>
  <p:notesViewPr>
    <p:cSldViewPr snapToObjects="1">
      <p:cViewPr varScale="1">
        <p:scale>
          <a:sx n="70" d="100"/>
          <a:sy n="70" d="100"/>
        </p:scale>
        <p:origin x="2760" y="66"/>
      </p:cViewPr>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F2023-353B-4EDE-9F28-58B40AA91B8C}"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zh-TW" altLang="en-US"/>
        </a:p>
      </dgm:t>
    </dgm:pt>
    <dgm:pt modelId="{3E28579C-2CD4-46AC-8F0E-EE6547745E0F}">
      <dgm:prSet custT="1"/>
      <dgm:spPr/>
      <dgm:t>
        <a:bodyPr/>
        <a:lstStyle/>
        <a:p>
          <a:pPr rtl="0"/>
          <a:r>
            <a:rPr lang="zh-TW" sz="3200" b="1" dirty="0" smtClean="0">
              <a:latin typeface="微軟正黑體" panose="020B0604030504040204" pitchFamily="34" charset="-120"/>
              <a:ea typeface="微軟正黑體" panose="020B0604030504040204" pitchFamily="34" charset="-120"/>
            </a:rPr>
            <a:t>範例</a:t>
          </a:r>
          <a:r>
            <a:rPr lang="zh-TW" altLang="en-US" sz="3200" b="1" dirty="0" smtClean="0">
              <a:latin typeface="微軟正黑體" panose="020B0604030504040204" pitchFamily="34" charset="-120"/>
              <a:ea typeface="微軟正黑體" panose="020B0604030504040204" pitchFamily="34" charset="-120"/>
            </a:rPr>
            <a:t>１</a:t>
          </a:r>
          <a:endParaRPr lang="zh-TW" sz="3200" dirty="0">
            <a:latin typeface="微軟正黑體" panose="020B0604030504040204" pitchFamily="34" charset="-120"/>
            <a:ea typeface="微軟正黑體" panose="020B0604030504040204" pitchFamily="34" charset="-120"/>
          </a:endParaRPr>
        </a:p>
      </dgm:t>
    </dgm:pt>
    <dgm:pt modelId="{D882685A-4C39-48DD-BFC4-D440B4619F57}" type="parTrans" cxnId="{F0FBD444-C2FB-4B74-8358-FA17F65524AA}">
      <dgm:prSet/>
      <dgm:spPr/>
      <dgm:t>
        <a:bodyPr/>
        <a:lstStyle/>
        <a:p>
          <a:endParaRPr lang="zh-TW" altLang="en-US"/>
        </a:p>
      </dgm:t>
    </dgm:pt>
    <dgm:pt modelId="{F1C6AFFB-D85B-485D-AC5D-AF18E12CF4DB}" type="sibTrans" cxnId="{F0FBD444-C2FB-4B74-8358-FA17F65524AA}">
      <dgm:prSet/>
      <dgm:spPr/>
      <dgm:t>
        <a:bodyPr/>
        <a:lstStyle/>
        <a:p>
          <a:endParaRPr lang="zh-TW" altLang="en-US"/>
        </a:p>
      </dgm:t>
    </dgm:pt>
    <dgm:pt modelId="{BA121A76-DE1F-48F7-B5A2-09FB7CEAE82E}">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透過</a:t>
          </a:r>
          <a:r>
            <a:rPr lang="en-US" altLang="zh-TW" sz="2400" b="1" dirty="0" smtClean="0">
              <a:latin typeface="微軟正黑體" panose="020B0604030504040204" pitchFamily="34" charset="-120"/>
              <a:ea typeface="微軟正黑體" panose="020B0604030504040204" pitchFamily="34" charset="-120"/>
            </a:rPr>
            <a:t>IP</a:t>
          </a:r>
          <a:r>
            <a:rPr lang="zh-TW" altLang="en-US" sz="2400" b="1" dirty="0" smtClean="0">
              <a:latin typeface="微軟正黑體" panose="020B0604030504040204" pitchFamily="34" charset="-120"/>
              <a:ea typeface="微軟正黑體" panose="020B0604030504040204" pitchFamily="34" charset="-120"/>
            </a:rPr>
            <a:t>位址與網路遮罩來計算出網路識別碼。</a:t>
          </a:r>
          <a:endParaRPr lang="zh-TW" sz="2400" dirty="0">
            <a:latin typeface="微軟正黑體" panose="020B0604030504040204" pitchFamily="34" charset="-120"/>
            <a:ea typeface="微軟正黑體" panose="020B0604030504040204" pitchFamily="34" charset="-120"/>
          </a:endParaRPr>
        </a:p>
      </dgm:t>
    </dgm:pt>
    <dgm:pt modelId="{3E732DB8-BAB3-4B94-8CB0-42DD906F8230}" type="parTrans" cxnId="{BFB56B1A-612C-45CC-89A6-0B10622D16E3}">
      <dgm:prSet/>
      <dgm:spPr/>
      <dgm:t>
        <a:bodyPr/>
        <a:lstStyle/>
        <a:p>
          <a:endParaRPr lang="zh-TW" altLang="en-US"/>
        </a:p>
      </dgm:t>
    </dgm:pt>
    <dgm:pt modelId="{32EFDC31-3856-4A72-A432-712743D66A58}" type="sibTrans" cxnId="{BFB56B1A-612C-45CC-89A6-0B10622D16E3}">
      <dgm:prSet/>
      <dgm:spPr/>
      <dgm:t>
        <a:bodyPr/>
        <a:lstStyle/>
        <a:p>
          <a:endParaRPr lang="zh-TW" altLang="en-US"/>
        </a:p>
      </dgm:t>
    </dgm:pt>
    <dgm:pt modelId="{AE8731F0-7399-45FB-9BAD-949D652B74B9}" type="pres">
      <dgm:prSet presAssocID="{FEEF2023-353B-4EDE-9F28-58B40AA91B8C}" presName="Name0" presStyleCnt="0">
        <dgm:presLayoutVars>
          <dgm:chPref val="1"/>
          <dgm:dir/>
          <dgm:animOne val="branch"/>
          <dgm:animLvl val="lvl"/>
          <dgm:resizeHandles/>
        </dgm:presLayoutVars>
      </dgm:prSet>
      <dgm:spPr/>
      <dgm:t>
        <a:bodyPr/>
        <a:lstStyle/>
        <a:p>
          <a:endParaRPr lang="zh-TW" altLang="en-US"/>
        </a:p>
      </dgm:t>
    </dgm:pt>
    <dgm:pt modelId="{6DFA7B42-FEF6-45AA-BA26-9D2575C71D2F}" type="pres">
      <dgm:prSet presAssocID="{3E28579C-2CD4-46AC-8F0E-EE6547745E0F}" presName="vertOne" presStyleCnt="0"/>
      <dgm:spPr/>
    </dgm:pt>
    <dgm:pt modelId="{90D5FD44-6A58-4B2F-BB43-F19CF322C30C}" type="pres">
      <dgm:prSet presAssocID="{3E28579C-2CD4-46AC-8F0E-EE6547745E0F}" presName="txOne" presStyleLbl="node0" presStyleIdx="0" presStyleCnt="1">
        <dgm:presLayoutVars>
          <dgm:chPref val="3"/>
        </dgm:presLayoutVars>
      </dgm:prSet>
      <dgm:spPr/>
      <dgm:t>
        <a:bodyPr/>
        <a:lstStyle/>
        <a:p>
          <a:endParaRPr lang="zh-TW" altLang="en-US"/>
        </a:p>
      </dgm:t>
    </dgm:pt>
    <dgm:pt modelId="{E4876E20-FB5D-4798-9A94-7730F0D93C42}" type="pres">
      <dgm:prSet presAssocID="{3E28579C-2CD4-46AC-8F0E-EE6547745E0F}" presName="parTransOne" presStyleCnt="0"/>
      <dgm:spPr/>
    </dgm:pt>
    <dgm:pt modelId="{C9A1FD36-5989-4DD0-BE4C-BC90000A04B2}" type="pres">
      <dgm:prSet presAssocID="{3E28579C-2CD4-46AC-8F0E-EE6547745E0F}" presName="horzOne" presStyleCnt="0"/>
      <dgm:spPr/>
    </dgm:pt>
    <dgm:pt modelId="{96B5B5EA-6F0F-4475-9F51-85EF9748D62C}" type="pres">
      <dgm:prSet presAssocID="{BA121A76-DE1F-48F7-B5A2-09FB7CEAE82E}" presName="vertTwo" presStyleCnt="0"/>
      <dgm:spPr/>
    </dgm:pt>
    <dgm:pt modelId="{7435A3FD-31E5-411C-9866-A88359BC06EC}" type="pres">
      <dgm:prSet presAssocID="{BA121A76-DE1F-48F7-B5A2-09FB7CEAE82E}" presName="txTwo" presStyleLbl="node2" presStyleIdx="0" presStyleCnt="1">
        <dgm:presLayoutVars>
          <dgm:chPref val="3"/>
        </dgm:presLayoutVars>
      </dgm:prSet>
      <dgm:spPr/>
      <dgm:t>
        <a:bodyPr/>
        <a:lstStyle/>
        <a:p>
          <a:endParaRPr lang="zh-TW" altLang="en-US"/>
        </a:p>
      </dgm:t>
    </dgm:pt>
    <dgm:pt modelId="{AC288918-914B-4712-9B9C-034D4C20405C}" type="pres">
      <dgm:prSet presAssocID="{BA121A76-DE1F-48F7-B5A2-09FB7CEAE82E}" presName="horzTwo" presStyleCnt="0"/>
      <dgm:spPr/>
    </dgm:pt>
  </dgm:ptLst>
  <dgm:cxnLst>
    <dgm:cxn modelId="{6319F4D5-18A8-4675-A6D1-3C0FDE53A48E}" type="presOf" srcId="{3E28579C-2CD4-46AC-8F0E-EE6547745E0F}" destId="{90D5FD44-6A58-4B2F-BB43-F19CF322C30C}" srcOrd="0" destOrd="0" presId="urn:microsoft.com/office/officeart/2005/8/layout/hierarchy4"/>
    <dgm:cxn modelId="{BFB56B1A-612C-45CC-89A6-0B10622D16E3}" srcId="{3E28579C-2CD4-46AC-8F0E-EE6547745E0F}" destId="{BA121A76-DE1F-48F7-B5A2-09FB7CEAE82E}" srcOrd="0" destOrd="0" parTransId="{3E732DB8-BAB3-4B94-8CB0-42DD906F8230}" sibTransId="{32EFDC31-3856-4A72-A432-712743D66A58}"/>
    <dgm:cxn modelId="{F5C56023-E6E7-43E5-A5E9-12C9D292DD55}" type="presOf" srcId="{FEEF2023-353B-4EDE-9F28-58B40AA91B8C}" destId="{AE8731F0-7399-45FB-9BAD-949D652B74B9}" srcOrd="0" destOrd="0" presId="urn:microsoft.com/office/officeart/2005/8/layout/hierarchy4"/>
    <dgm:cxn modelId="{57A104BC-976D-47F5-AD05-65D0E656BBE8}" type="presOf" srcId="{BA121A76-DE1F-48F7-B5A2-09FB7CEAE82E}" destId="{7435A3FD-31E5-411C-9866-A88359BC06EC}" srcOrd="0" destOrd="0" presId="urn:microsoft.com/office/officeart/2005/8/layout/hierarchy4"/>
    <dgm:cxn modelId="{F0FBD444-C2FB-4B74-8358-FA17F65524AA}" srcId="{FEEF2023-353B-4EDE-9F28-58B40AA91B8C}" destId="{3E28579C-2CD4-46AC-8F0E-EE6547745E0F}" srcOrd="0" destOrd="0" parTransId="{D882685A-4C39-48DD-BFC4-D440B4619F57}" sibTransId="{F1C6AFFB-D85B-485D-AC5D-AF18E12CF4DB}"/>
    <dgm:cxn modelId="{5DECB033-61EA-4B52-875B-511992B734DA}" type="presParOf" srcId="{AE8731F0-7399-45FB-9BAD-949D652B74B9}" destId="{6DFA7B42-FEF6-45AA-BA26-9D2575C71D2F}" srcOrd="0" destOrd="0" presId="urn:microsoft.com/office/officeart/2005/8/layout/hierarchy4"/>
    <dgm:cxn modelId="{DD53DA4F-50BB-4780-9FD5-43C2F26DFEEE}" type="presParOf" srcId="{6DFA7B42-FEF6-45AA-BA26-9D2575C71D2F}" destId="{90D5FD44-6A58-4B2F-BB43-F19CF322C30C}" srcOrd="0" destOrd="0" presId="urn:microsoft.com/office/officeart/2005/8/layout/hierarchy4"/>
    <dgm:cxn modelId="{556235F9-A191-4714-9D7A-4C116F766C49}" type="presParOf" srcId="{6DFA7B42-FEF6-45AA-BA26-9D2575C71D2F}" destId="{E4876E20-FB5D-4798-9A94-7730F0D93C42}" srcOrd="1" destOrd="0" presId="urn:microsoft.com/office/officeart/2005/8/layout/hierarchy4"/>
    <dgm:cxn modelId="{31EC6280-5F3E-42C3-AD28-0D1EB68646BE}" type="presParOf" srcId="{6DFA7B42-FEF6-45AA-BA26-9D2575C71D2F}" destId="{C9A1FD36-5989-4DD0-BE4C-BC90000A04B2}" srcOrd="2" destOrd="0" presId="urn:microsoft.com/office/officeart/2005/8/layout/hierarchy4"/>
    <dgm:cxn modelId="{3992AC97-D267-49B3-8BE1-610902EA5580}" type="presParOf" srcId="{C9A1FD36-5989-4DD0-BE4C-BC90000A04B2}" destId="{96B5B5EA-6F0F-4475-9F51-85EF9748D62C}" srcOrd="0" destOrd="0" presId="urn:microsoft.com/office/officeart/2005/8/layout/hierarchy4"/>
    <dgm:cxn modelId="{735DF84F-46DC-444E-B9B7-F18D0039775B}" type="presParOf" srcId="{96B5B5EA-6F0F-4475-9F51-85EF9748D62C}" destId="{7435A3FD-31E5-411C-9866-A88359BC06EC}" srcOrd="0" destOrd="0" presId="urn:microsoft.com/office/officeart/2005/8/layout/hierarchy4"/>
    <dgm:cxn modelId="{3F35CBF0-7A15-4806-95FC-801B7785E29A}" type="presParOf" srcId="{96B5B5EA-6F0F-4475-9F51-85EF9748D62C}" destId="{AC288918-914B-4712-9B9C-034D4C20405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2771A7-1D99-46DD-81B8-F625E1C3DD14}" type="doc">
      <dgm:prSet loTypeId="urn:microsoft.com/office/officeart/2005/8/layout/default" loCatId="list" qsTypeId="urn:microsoft.com/office/officeart/2005/8/quickstyle/3d2" qsCatId="3D" csTypeId="urn:microsoft.com/office/officeart/2005/8/colors/colorful3" csCatId="colorful" phldr="1"/>
      <dgm:spPr/>
      <dgm:t>
        <a:bodyPr/>
        <a:lstStyle/>
        <a:p>
          <a:endParaRPr lang="zh-TW" altLang="en-US"/>
        </a:p>
      </dgm:t>
    </dgm:pt>
    <dgm:pt modelId="{51A70636-7B97-46A6-8FDE-68A57744CDB6}">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多工</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multiplexing</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EC9D10AE-1CFD-4CC9-9BDB-2D3D3B0C4E7B}" type="par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FA7D5D8-5691-460D-B551-0BBC3F3B75EE}" type="sib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FE08A36-0BE6-4791-B8B4-781D3A03E5EE}">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流量控制</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flow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9E93802D-EE26-425F-9E9E-92A8C94C153B}" type="par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3DE245D2-749D-49A3-8697-E2CBB677DA3E}" type="sib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2EDA6-9EAB-4FD4-80D2-C29AA832A68F}">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壅塞控制（</a:t>
          </a:r>
          <a:r>
            <a:rPr lang="en-US" altLang="en-US" sz="2200" dirty="0" smtClean="0">
              <a:latin typeface="微軟正黑體" panose="020B0604030504040204" pitchFamily="34" charset="-120"/>
              <a:ea typeface="微軟正黑體" panose="020B0604030504040204" pitchFamily="34" charset="-120"/>
            </a:rPr>
            <a:t>congestion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5D3E0113-FC8A-4E20-A56F-005895769429}" type="par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7BDB1E3-CC6C-43E3-BE0D-86E90A778A85}" type="sib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7027493B-FCA5-4B27-9A0E-427F3D3BEEDB}">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連接導向（</a:t>
          </a:r>
          <a:r>
            <a:rPr lang="en-US" altLang="en-US" sz="2200" dirty="0" smtClean="0">
              <a:latin typeface="微軟正黑體" panose="020B0604030504040204" pitchFamily="34" charset="-120"/>
              <a:ea typeface="微軟正黑體" panose="020B0604030504040204" pitchFamily="34" charset="-120"/>
            </a:rPr>
            <a:t>connection-oriented</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2F43B035-5CFB-4E36-86AF-09A3F5B47830}" type="par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CA8DB87-94B7-4A97-B705-EFD8694AF89F}" type="sib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3384B-FDD2-4BAA-95A7-D4EC85FCA0F8}">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無連接導向（</a:t>
          </a:r>
          <a:r>
            <a:rPr lang="en-US" altLang="en-US" sz="2000" dirty="0" smtClean="0">
              <a:latin typeface="微軟正黑體" panose="020B0604030504040204" pitchFamily="34" charset="-120"/>
              <a:ea typeface="微軟正黑體" panose="020B0604030504040204" pitchFamily="34" charset="-120"/>
            </a:rPr>
            <a:t>connectionless</a:t>
          </a:r>
          <a:r>
            <a:rPr lang="zh-TW" altLang="en-US" sz="2200" dirty="0" smtClean="0">
              <a:latin typeface="微軟正黑體" panose="020B0604030504040204" pitchFamily="34" charset="-120"/>
              <a:ea typeface="微軟正黑體" panose="020B0604030504040204" pitchFamily="34" charset="-120"/>
            </a:rPr>
            <a:t>）連線</a:t>
          </a:r>
          <a:endParaRPr lang="zh-TW" altLang="en-US" sz="2200" dirty="0">
            <a:latin typeface="微軟正黑體" panose="020B0604030504040204" pitchFamily="34" charset="-120"/>
            <a:ea typeface="微軟正黑體" panose="020B0604030504040204" pitchFamily="34" charset="-120"/>
          </a:endParaRPr>
        </a:p>
      </dgm:t>
    </dgm:pt>
    <dgm:pt modelId="{CA5F8332-2C9B-4533-B67C-F60AF0E40AB1}" type="par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4C563BF7-4F69-4775-ABC0-6674A8B99E9C}" type="sib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8A779F2-562B-4BB5-A884-E086919458A6}">
      <dgm:prSet custT="1"/>
      <dgm:spPr/>
      <dgm:t>
        <a:bodyPr/>
        <a:lstStyle/>
        <a:p>
          <a:r>
            <a:rPr lang="zh-TW" altLang="en-US" sz="2200" dirty="0" smtClean="0">
              <a:latin typeface="微軟正黑體" panose="020B0604030504040204" pitchFamily="34" charset="-120"/>
              <a:ea typeface="微軟正黑體" panose="020B0604030504040204" pitchFamily="34" charset="-120"/>
            </a:rPr>
            <a:t>可靠（</a:t>
          </a:r>
          <a:r>
            <a:rPr lang="en-US" altLang="en-US" sz="2200" dirty="0" smtClean="0">
              <a:latin typeface="微軟正黑體" panose="020B0604030504040204" pitchFamily="34" charset="-120"/>
              <a:ea typeface="微軟正黑體" panose="020B0604030504040204" pitchFamily="34" charset="-120"/>
            </a:rPr>
            <a:t>reliable</a:t>
          </a:r>
          <a:r>
            <a:rPr lang="zh-TW" altLang="en-US" sz="2200" dirty="0" smtClean="0">
              <a:latin typeface="微軟正黑體" panose="020B0604030504040204" pitchFamily="34" charset="-120"/>
              <a:ea typeface="微軟正黑體" panose="020B0604030504040204" pitchFamily="34" charset="-120"/>
            </a:rPr>
            <a:t>）傳輸</a:t>
          </a:r>
          <a:endParaRPr lang="zh-TW" altLang="en-US" sz="2200" dirty="0">
            <a:latin typeface="微軟正黑體" panose="020B0604030504040204" pitchFamily="34" charset="-120"/>
            <a:ea typeface="微軟正黑體" panose="020B0604030504040204" pitchFamily="34" charset="-120"/>
          </a:endParaRPr>
        </a:p>
      </dgm:t>
    </dgm:pt>
    <dgm:pt modelId="{7AC439DD-9A2C-4D6E-BD00-CEFA2A282526}" type="par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69ADF28-99D0-4132-B1AF-3DD290DD8D4A}" type="sib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549F124-F8F1-41DD-AABF-866FEA553B77}" type="pres">
      <dgm:prSet presAssocID="{ED2771A7-1D99-46DD-81B8-F625E1C3DD14}" presName="diagram" presStyleCnt="0">
        <dgm:presLayoutVars>
          <dgm:dir/>
          <dgm:resizeHandles val="exact"/>
        </dgm:presLayoutVars>
      </dgm:prSet>
      <dgm:spPr/>
      <dgm:t>
        <a:bodyPr/>
        <a:lstStyle/>
        <a:p>
          <a:endParaRPr lang="zh-TW" altLang="en-US"/>
        </a:p>
      </dgm:t>
    </dgm:pt>
    <dgm:pt modelId="{C948C642-4B8A-4380-8407-7526F32531E3}" type="pres">
      <dgm:prSet presAssocID="{51A70636-7B97-46A6-8FDE-68A57744CDB6}" presName="node" presStyleLbl="node1" presStyleIdx="0" presStyleCnt="6">
        <dgm:presLayoutVars>
          <dgm:bulletEnabled val="1"/>
        </dgm:presLayoutVars>
      </dgm:prSet>
      <dgm:spPr/>
      <dgm:t>
        <a:bodyPr/>
        <a:lstStyle/>
        <a:p>
          <a:endParaRPr lang="zh-TW" altLang="en-US"/>
        </a:p>
      </dgm:t>
    </dgm:pt>
    <dgm:pt modelId="{3BF73B76-1FD5-4EF2-8496-2BAFFEA77C2E}" type="pres">
      <dgm:prSet presAssocID="{FFA7D5D8-5691-460D-B551-0BBC3F3B75EE}" presName="sibTrans" presStyleCnt="0"/>
      <dgm:spPr/>
    </dgm:pt>
    <dgm:pt modelId="{9ADB5A0F-08AB-4569-B407-56CCC2B830E4}" type="pres">
      <dgm:prSet presAssocID="{2FE08A36-0BE6-4791-B8B4-781D3A03E5EE}" presName="node" presStyleLbl="node1" presStyleIdx="1" presStyleCnt="6">
        <dgm:presLayoutVars>
          <dgm:bulletEnabled val="1"/>
        </dgm:presLayoutVars>
      </dgm:prSet>
      <dgm:spPr/>
      <dgm:t>
        <a:bodyPr/>
        <a:lstStyle/>
        <a:p>
          <a:endParaRPr lang="zh-TW" altLang="en-US"/>
        </a:p>
      </dgm:t>
    </dgm:pt>
    <dgm:pt modelId="{DE793C29-3E46-4B31-BB9A-C0CD0643C8D7}" type="pres">
      <dgm:prSet presAssocID="{3DE245D2-749D-49A3-8697-E2CBB677DA3E}" presName="sibTrans" presStyleCnt="0"/>
      <dgm:spPr/>
    </dgm:pt>
    <dgm:pt modelId="{7FD8BDEF-AFBC-4123-B1DF-0BE4FB3D5DCD}" type="pres">
      <dgm:prSet presAssocID="{F662EDA6-9EAB-4FD4-80D2-C29AA832A68F}" presName="node" presStyleLbl="node1" presStyleIdx="2" presStyleCnt="6">
        <dgm:presLayoutVars>
          <dgm:bulletEnabled val="1"/>
        </dgm:presLayoutVars>
      </dgm:prSet>
      <dgm:spPr/>
      <dgm:t>
        <a:bodyPr/>
        <a:lstStyle/>
        <a:p>
          <a:endParaRPr lang="zh-TW" altLang="en-US"/>
        </a:p>
      </dgm:t>
    </dgm:pt>
    <dgm:pt modelId="{EC238071-5810-499A-BC1B-66E7FB9C27EF}" type="pres">
      <dgm:prSet presAssocID="{27BDB1E3-CC6C-43E3-BE0D-86E90A778A85}" presName="sibTrans" presStyleCnt="0"/>
      <dgm:spPr/>
    </dgm:pt>
    <dgm:pt modelId="{E13A0590-2947-42EE-9386-D42DA6ABCBDF}" type="pres">
      <dgm:prSet presAssocID="{7027493B-FCA5-4B27-9A0E-427F3D3BEEDB}" presName="node" presStyleLbl="node1" presStyleIdx="3" presStyleCnt="6">
        <dgm:presLayoutVars>
          <dgm:bulletEnabled val="1"/>
        </dgm:presLayoutVars>
      </dgm:prSet>
      <dgm:spPr/>
      <dgm:t>
        <a:bodyPr/>
        <a:lstStyle/>
        <a:p>
          <a:endParaRPr lang="zh-TW" altLang="en-US"/>
        </a:p>
      </dgm:t>
    </dgm:pt>
    <dgm:pt modelId="{3447217B-D204-453F-B8F0-20663CE53256}" type="pres">
      <dgm:prSet presAssocID="{FCA8DB87-94B7-4A97-B705-EFD8694AF89F}" presName="sibTrans" presStyleCnt="0"/>
      <dgm:spPr/>
    </dgm:pt>
    <dgm:pt modelId="{BDF32113-E7F9-427F-9F17-DA0B18B567E9}" type="pres">
      <dgm:prSet presAssocID="{F663384B-FDD2-4BAA-95A7-D4EC85FCA0F8}" presName="node" presStyleLbl="node1" presStyleIdx="4" presStyleCnt="6">
        <dgm:presLayoutVars>
          <dgm:bulletEnabled val="1"/>
        </dgm:presLayoutVars>
      </dgm:prSet>
      <dgm:spPr/>
      <dgm:t>
        <a:bodyPr/>
        <a:lstStyle/>
        <a:p>
          <a:endParaRPr lang="zh-TW" altLang="en-US"/>
        </a:p>
      </dgm:t>
    </dgm:pt>
    <dgm:pt modelId="{2EAAF9E2-E797-4FAB-9857-F84B649457CA}" type="pres">
      <dgm:prSet presAssocID="{4C563BF7-4F69-4775-ABC0-6674A8B99E9C}" presName="sibTrans" presStyleCnt="0"/>
      <dgm:spPr/>
    </dgm:pt>
    <dgm:pt modelId="{D5208BF1-A8E7-4370-8311-BB34E64A6826}" type="pres">
      <dgm:prSet presAssocID="{F8A779F2-562B-4BB5-A884-E086919458A6}" presName="node" presStyleLbl="node1" presStyleIdx="5" presStyleCnt="6">
        <dgm:presLayoutVars>
          <dgm:bulletEnabled val="1"/>
        </dgm:presLayoutVars>
      </dgm:prSet>
      <dgm:spPr/>
      <dgm:t>
        <a:bodyPr/>
        <a:lstStyle/>
        <a:p>
          <a:endParaRPr lang="zh-TW" altLang="en-US"/>
        </a:p>
      </dgm:t>
    </dgm:pt>
  </dgm:ptLst>
  <dgm:cxnLst>
    <dgm:cxn modelId="{1A2C548D-2370-423E-BEDB-2E64D165900E}" type="presOf" srcId="{ED2771A7-1D99-46DD-81B8-F625E1C3DD14}" destId="{5549F124-F8F1-41DD-AABF-866FEA553B77}" srcOrd="0" destOrd="0" presId="urn:microsoft.com/office/officeart/2005/8/layout/default"/>
    <dgm:cxn modelId="{0216ADE7-7F34-48D9-957B-77E9AC25E3A4}" type="presOf" srcId="{F662EDA6-9EAB-4FD4-80D2-C29AA832A68F}" destId="{7FD8BDEF-AFBC-4123-B1DF-0BE4FB3D5DCD}" srcOrd="0" destOrd="0" presId="urn:microsoft.com/office/officeart/2005/8/layout/default"/>
    <dgm:cxn modelId="{5704E588-5420-4BD7-81D5-B3A28AC8B3D7}" srcId="{ED2771A7-1D99-46DD-81B8-F625E1C3DD14}" destId="{F8A779F2-562B-4BB5-A884-E086919458A6}" srcOrd="5" destOrd="0" parTransId="{7AC439DD-9A2C-4D6E-BD00-CEFA2A282526}" sibTransId="{569ADF28-99D0-4132-B1AF-3DD290DD8D4A}"/>
    <dgm:cxn modelId="{8EAA4A73-DB53-4A9A-9747-2B7F3CFDB41B}" srcId="{ED2771A7-1D99-46DD-81B8-F625E1C3DD14}" destId="{F663384B-FDD2-4BAA-95A7-D4EC85FCA0F8}" srcOrd="4" destOrd="0" parTransId="{CA5F8332-2C9B-4533-B67C-F60AF0E40AB1}" sibTransId="{4C563BF7-4F69-4775-ABC0-6674A8B99E9C}"/>
    <dgm:cxn modelId="{750B27B4-CDDC-4290-B69C-6EA14DE9747A}" srcId="{ED2771A7-1D99-46DD-81B8-F625E1C3DD14}" destId="{51A70636-7B97-46A6-8FDE-68A57744CDB6}" srcOrd="0" destOrd="0" parTransId="{EC9D10AE-1CFD-4CC9-9BDB-2D3D3B0C4E7B}" sibTransId="{FFA7D5D8-5691-460D-B551-0BBC3F3B75EE}"/>
    <dgm:cxn modelId="{78D08FAF-0A40-419D-8FA2-136AD984D078}" type="presOf" srcId="{F663384B-FDD2-4BAA-95A7-D4EC85FCA0F8}" destId="{BDF32113-E7F9-427F-9F17-DA0B18B567E9}" srcOrd="0" destOrd="0" presId="urn:microsoft.com/office/officeart/2005/8/layout/default"/>
    <dgm:cxn modelId="{C35C9CEB-7850-442C-8527-09984F521CDD}" type="presOf" srcId="{F8A779F2-562B-4BB5-A884-E086919458A6}" destId="{D5208BF1-A8E7-4370-8311-BB34E64A6826}" srcOrd="0" destOrd="0" presId="urn:microsoft.com/office/officeart/2005/8/layout/default"/>
    <dgm:cxn modelId="{255E67AD-114B-4A0F-85C1-A6EA27102549}" type="presOf" srcId="{51A70636-7B97-46A6-8FDE-68A57744CDB6}" destId="{C948C642-4B8A-4380-8407-7526F32531E3}" srcOrd="0" destOrd="0" presId="urn:microsoft.com/office/officeart/2005/8/layout/default"/>
    <dgm:cxn modelId="{61943E09-9226-4D11-9B9D-D8A432166D3D}" srcId="{ED2771A7-1D99-46DD-81B8-F625E1C3DD14}" destId="{2FE08A36-0BE6-4791-B8B4-781D3A03E5EE}" srcOrd="1" destOrd="0" parTransId="{9E93802D-EE26-425F-9E9E-92A8C94C153B}" sibTransId="{3DE245D2-749D-49A3-8697-E2CBB677DA3E}"/>
    <dgm:cxn modelId="{6EEE2BDF-FE7A-4182-8CBE-1719932B5C7A}" type="presOf" srcId="{7027493B-FCA5-4B27-9A0E-427F3D3BEEDB}" destId="{E13A0590-2947-42EE-9386-D42DA6ABCBDF}" srcOrd="0" destOrd="0" presId="urn:microsoft.com/office/officeart/2005/8/layout/default"/>
    <dgm:cxn modelId="{3C324789-005A-4148-80EE-256EF34E6469}" srcId="{ED2771A7-1D99-46DD-81B8-F625E1C3DD14}" destId="{F662EDA6-9EAB-4FD4-80D2-C29AA832A68F}" srcOrd="2" destOrd="0" parTransId="{5D3E0113-FC8A-4E20-A56F-005895769429}" sibTransId="{27BDB1E3-CC6C-43E3-BE0D-86E90A778A85}"/>
    <dgm:cxn modelId="{29A62DF3-886F-4826-AFC6-7C30334B71B9}" type="presOf" srcId="{2FE08A36-0BE6-4791-B8B4-781D3A03E5EE}" destId="{9ADB5A0F-08AB-4569-B407-56CCC2B830E4}" srcOrd="0" destOrd="0" presId="urn:microsoft.com/office/officeart/2005/8/layout/default"/>
    <dgm:cxn modelId="{1A6E9522-5562-406F-83C6-5D282A2FCABA}" srcId="{ED2771A7-1D99-46DD-81B8-F625E1C3DD14}" destId="{7027493B-FCA5-4B27-9A0E-427F3D3BEEDB}" srcOrd="3" destOrd="0" parTransId="{2F43B035-5CFB-4E36-86AF-09A3F5B47830}" sibTransId="{FCA8DB87-94B7-4A97-B705-EFD8694AF89F}"/>
    <dgm:cxn modelId="{1DE86CA2-40FC-45C5-A4DB-BBECE8581059}" type="presParOf" srcId="{5549F124-F8F1-41DD-AABF-866FEA553B77}" destId="{C948C642-4B8A-4380-8407-7526F32531E3}" srcOrd="0" destOrd="0" presId="urn:microsoft.com/office/officeart/2005/8/layout/default"/>
    <dgm:cxn modelId="{40045FA1-FFA0-44BD-BF2B-45CB90F00882}" type="presParOf" srcId="{5549F124-F8F1-41DD-AABF-866FEA553B77}" destId="{3BF73B76-1FD5-4EF2-8496-2BAFFEA77C2E}" srcOrd="1" destOrd="0" presId="urn:microsoft.com/office/officeart/2005/8/layout/default"/>
    <dgm:cxn modelId="{26FC7BAC-91A0-4F05-A9E2-26B35195347C}" type="presParOf" srcId="{5549F124-F8F1-41DD-AABF-866FEA553B77}" destId="{9ADB5A0F-08AB-4569-B407-56CCC2B830E4}" srcOrd="2" destOrd="0" presId="urn:microsoft.com/office/officeart/2005/8/layout/default"/>
    <dgm:cxn modelId="{C030C4F0-ECB2-423B-988B-3D77C95340C5}" type="presParOf" srcId="{5549F124-F8F1-41DD-AABF-866FEA553B77}" destId="{DE793C29-3E46-4B31-BB9A-C0CD0643C8D7}" srcOrd="3" destOrd="0" presId="urn:microsoft.com/office/officeart/2005/8/layout/default"/>
    <dgm:cxn modelId="{55FDFFC8-2220-4231-821F-8BC041256137}" type="presParOf" srcId="{5549F124-F8F1-41DD-AABF-866FEA553B77}" destId="{7FD8BDEF-AFBC-4123-B1DF-0BE4FB3D5DCD}" srcOrd="4" destOrd="0" presId="urn:microsoft.com/office/officeart/2005/8/layout/default"/>
    <dgm:cxn modelId="{78D926AE-A9B5-4559-8FBB-547A3914C4BD}" type="presParOf" srcId="{5549F124-F8F1-41DD-AABF-866FEA553B77}" destId="{EC238071-5810-499A-BC1B-66E7FB9C27EF}" srcOrd="5" destOrd="0" presId="urn:microsoft.com/office/officeart/2005/8/layout/default"/>
    <dgm:cxn modelId="{C427BE23-AE95-4033-885E-35112ABA0140}" type="presParOf" srcId="{5549F124-F8F1-41DD-AABF-866FEA553B77}" destId="{E13A0590-2947-42EE-9386-D42DA6ABCBDF}" srcOrd="6" destOrd="0" presId="urn:microsoft.com/office/officeart/2005/8/layout/default"/>
    <dgm:cxn modelId="{D3341F7C-429B-44B4-AEF6-5C6E8592D408}" type="presParOf" srcId="{5549F124-F8F1-41DD-AABF-866FEA553B77}" destId="{3447217B-D204-453F-B8F0-20663CE53256}" srcOrd="7" destOrd="0" presId="urn:microsoft.com/office/officeart/2005/8/layout/default"/>
    <dgm:cxn modelId="{45614509-762D-40DA-B5F7-C8BBF6FE0D3B}" type="presParOf" srcId="{5549F124-F8F1-41DD-AABF-866FEA553B77}" destId="{BDF32113-E7F9-427F-9F17-DA0B18B567E9}" srcOrd="8" destOrd="0" presId="urn:microsoft.com/office/officeart/2005/8/layout/default"/>
    <dgm:cxn modelId="{775E5583-1A87-4232-BEC9-0F21388B13EB}" type="presParOf" srcId="{5549F124-F8F1-41DD-AABF-866FEA553B77}" destId="{2EAAF9E2-E797-4FAB-9857-F84B649457CA}" srcOrd="9" destOrd="0" presId="urn:microsoft.com/office/officeart/2005/8/layout/default"/>
    <dgm:cxn modelId="{ED86A380-5B49-4A15-A590-D0F39D2A9148}" type="presParOf" srcId="{5549F124-F8F1-41DD-AABF-866FEA553B77}" destId="{D5208BF1-A8E7-4370-8311-BB34E64A68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883C29-5BFF-4388-ACAD-B77E9D8ECD91}" type="doc">
      <dgm:prSet loTypeId="urn:microsoft.com/office/officeart/2005/8/layout/lProcess1" loCatId="process" qsTypeId="urn:microsoft.com/office/officeart/2005/8/quickstyle/3d2" qsCatId="3D" csTypeId="urn:microsoft.com/office/officeart/2005/8/colors/colorful1" csCatId="colorful" phldr="1"/>
      <dgm:spPr/>
      <dgm:t>
        <a:bodyPr/>
        <a:lstStyle/>
        <a:p>
          <a:endParaRPr lang="zh-TW" altLang="en-US"/>
        </a:p>
      </dgm:t>
    </dgm:pt>
    <dgm:pt modelId="{FCD465D2-1E11-44FC-B745-0DF8BDF96DC1}">
      <dgm:prSet phldrT="[文字]" custT="1"/>
      <dgm:spPr/>
      <dgm:t>
        <a:bodyPr/>
        <a:lstStyle/>
        <a:p>
          <a:r>
            <a:rPr lang="en-US" altLang="zh-TW" sz="3600" b="1" dirty="0" err="1" smtClean="0">
              <a:latin typeface="微軟正黑體" panose="020B0604030504040204" pitchFamily="34" charset="-120"/>
              <a:ea typeface="微軟正黑體" panose="020B0604030504040204" pitchFamily="34" charset="-120"/>
            </a:rPr>
            <a:t>UDP</a:t>
          </a:r>
          <a:r>
            <a:rPr lang="zh-TW" altLang="en-US" sz="3600" b="1" dirty="0" smtClean="0">
              <a:latin typeface="微軟正黑體" panose="020B0604030504040204" pitchFamily="34" charset="-120"/>
              <a:ea typeface="微軟正黑體" panose="020B0604030504040204" pitchFamily="34" charset="-120"/>
            </a:rPr>
            <a:t>協定</a:t>
          </a:r>
          <a:endParaRPr lang="zh-TW" altLang="en-US" sz="3600" b="1" dirty="0">
            <a:latin typeface="微軟正黑體" panose="020B0604030504040204" pitchFamily="34" charset="-120"/>
            <a:ea typeface="微軟正黑體" panose="020B0604030504040204" pitchFamily="34" charset="-120"/>
          </a:endParaRPr>
        </a:p>
      </dgm:t>
    </dgm:pt>
    <dgm:pt modelId="{DFDE420B-6458-4E83-9AA1-7A5F27341136}" type="parTrans" cxnId="{76E98B9C-CF97-41FD-9174-D0DC17ED0EF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B54B5C6-DAB6-47D6-8F7D-0DB96F0C3221}" type="sibTrans" cxnId="{76E98B9C-CF97-41FD-9174-D0DC17ED0EF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977477D-4813-49AC-BE50-8A58C8E6AE23}">
      <dgm:prSet phldrT="[文字]" custT="1"/>
      <dgm:spPr/>
      <dgm:t>
        <a:bodyPr/>
        <a:lstStyle/>
        <a:p>
          <a:r>
            <a:rPr lang="zh-TW" altLang="en-US" sz="2000" b="1" dirty="0" smtClean="0">
              <a:latin typeface="微軟正黑體" panose="020B0604030504040204" pitchFamily="34" charset="-120"/>
              <a:ea typeface="微軟正黑體" panose="020B0604030504040204" pitchFamily="34" charset="-120"/>
            </a:rPr>
            <a:t>僅僅會將有問題的封包丟棄</a:t>
          </a:r>
          <a:endParaRPr lang="zh-TW" altLang="en-US" sz="2000" b="1" dirty="0">
            <a:latin typeface="微軟正黑體" panose="020B0604030504040204" pitchFamily="34" charset="-120"/>
            <a:ea typeface="微軟正黑體" panose="020B0604030504040204" pitchFamily="34" charset="-120"/>
          </a:endParaRPr>
        </a:p>
      </dgm:t>
    </dgm:pt>
    <dgm:pt modelId="{C957B577-D33C-454A-8494-3584D3BEC935}" type="parTrans" cxnId="{F4D53CE8-A7AE-454D-AF02-D35522C16A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B3A9C92-CCDC-4105-A21D-39BBD21F8F4F}" type="sibTrans" cxnId="{F4D53CE8-A7AE-454D-AF02-D35522C16A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F4A8795-0B29-4A67-8025-3ED36814B6F9}">
      <dgm:prSet phldrT="[文字]" custT="1"/>
      <dgm:spPr/>
      <dgm:t>
        <a:bodyPr/>
        <a:lstStyle/>
        <a:p>
          <a:r>
            <a:rPr lang="zh-TW" altLang="en-US" sz="2000" b="1" dirty="0" smtClean="0">
              <a:latin typeface="微軟正黑體" panose="020B0604030504040204" pitchFamily="34" charset="-120"/>
              <a:ea typeface="微軟正黑體" panose="020B0604030504040204" pitchFamily="34" charset="-120"/>
            </a:rPr>
            <a:t>無法偵測封包遺失</a:t>
          </a:r>
          <a:endParaRPr lang="zh-TW" altLang="en-US" sz="2000" b="1" dirty="0">
            <a:latin typeface="微軟正黑體" panose="020B0604030504040204" pitchFamily="34" charset="-120"/>
            <a:ea typeface="微軟正黑體" panose="020B0604030504040204" pitchFamily="34" charset="-120"/>
          </a:endParaRPr>
        </a:p>
      </dgm:t>
    </dgm:pt>
    <dgm:pt modelId="{653EDA2F-A5A0-462E-A3FF-B0A45123725A}" type="parTrans" cxnId="{7EEC7A21-9E67-4CBC-BA82-2C7DD5D9B50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A59453C-4AAA-49B9-8549-E0D446BED666}" type="sibTrans" cxnId="{7EEC7A21-9E67-4CBC-BA82-2C7DD5D9B50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944152A-DCB2-4AA3-A3FB-81FCC9A5807A}">
      <dgm:prSet phldrT="[文字]" custT="1"/>
      <dgm:spPr/>
      <dgm:t>
        <a:bodyPr/>
        <a:lstStyle/>
        <a:p>
          <a:r>
            <a:rPr lang="en-US" altLang="zh-TW" sz="3600" b="1" dirty="0" smtClean="0">
              <a:latin typeface="微軟正黑體" panose="020B0604030504040204" pitchFamily="34" charset="-120"/>
              <a:ea typeface="微軟正黑體" panose="020B0604030504040204" pitchFamily="34" charset="-120"/>
            </a:rPr>
            <a:t>TCP</a:t>
          </a:r>
          <a:r>
            <a:rPr lang="zh-TW" altLang="en-US" sz="3600" b="1" dirty="0" smtClean="0">
              <a:latin typeface="微軟正黑體" panose="020B0604030504040204" pitchFamily="34" charset="-120"/>
              <a:ea typeface="微軟正黑體" panose="020B0604030504040204" pitchFamily="34" charset="-120"/>
            </a:rPr>
            <a:t>協定</a:t>
          </a:r>
          <a:endParaRPr lang="zh-TW" altLang="en-US" sz="3600" b="1" dirty="0">
            <a:latin typeface="微軟正黑體" panose="020B0604030504040204" pitchFamily="34" charset="-120"/>
            <a:ea typeface="微軟正黑體" panose="020B0604030504040204" pitchFamily="34" charset="-120"/>
          </a:endParaRPr>
        </a:p>
      </dgm:t>
    </dgm:pt>
    <dgm:pt modelId="{66CDCCF6-A25F-4D1A-B29E-481298606A0B}" type="parTrans" cxnId="{8C22791E-9582-4A87-8002-DFDCCEA5CEB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D346C44-E948-48F6-B7E1-CA650B143CEF}" type="sibTrans" cxnId="{8C22791E-9582-4A87-8002-DFDCCEA5CEB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A609874-AA3C-4C98-BAB5-EFD79F7986BD}">
      <dgm:prSet phldrT="[文字]" custT="1"/>
      <dgm:spPr/>
      <dgm:t>
        <a:bodyPr/>
        <a:lstStyle/>
        <a:p>
          <a:pPr algn="just"/>
          <a:r>
            <a:rPr lang="zh-TW" altLang="en-US" sz="2000" b="1"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b="1" dirty="0">
            <a:latin typeface="微軟正黑體" panose="020B0604030504040204" pitchFamily="34" charset="-120"/>
            <a:ea typeface="微軟正黑體" panose="020B0604030504040204" pitchFamily="34" charset="-120"/>
          </a:endParaRPr>
        </a:p>
      </dgm:t>
    </dgm:pt>
    <dgm:pt modelId="{57B8E82B-750A-4389-8318-E9AC9FF0A0AB}" type="parTrans" cxnId="{2F54E55B-630A-4B4B-9849-50074F0DCD2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4B496DD-2D32-4557-8F95-084D6EEC93DA}" type="sibTrans" cxnId="{2F54E55B-630A-4B4B-9849-50074F0DCD2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D8AFCC-571F-431C-B017-9CA1CC935AFD}">
      <dgm:prSet phldrT="[文字]" custT="1"/>
      <dgm:spPr/>
      <dgm:t>
        <a:bodyPr/>
        <a:lstStyle/>
        <a:p>
          <a:pPr algn="just"/>
          <a:r>
            <a:rPr lang="zh-TW" altLang="en-US" sz="2000" b="1"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b="1" dirty="0">
            <a:latin typeface="微軟正黑體" panose="020B0604030504040204" pitchFamily="34" charset="-120"/>
            <a:ea typeface="微軟正黑體" panose="020B0604030504040204" pitchFamily="34" charset="-120"/>
          </a:endParaRPr>
        </a:p>
      </dgm:t>
    </dgm:pt>
    <dgm:pt modelId="{D968B45A-8007-40AE-8319-FDE16887866A}" type="parTrans" cxnId="{FE0BC384-EECA-42DB-94A7-F5B4AD83307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E1711DE-E5C0-407E-B722-CF21B8B780D3}" type="sibTrans" cxnId="{FE0BC384-EECA-42DB-94A7-F5B4AD83307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76E592A-A5EB-4629-A040-E1336E6BFA7F}" type="pres">
      <dgm:prSet presAssocID="{51883C29-5BFF-4388-ACAD-B77E9D8ECD91}" presName="Name0" presStyleCnt="0">
        <dgm:presLayoutVars>
          <dgm:dir/>
          <dgm:animLvl val="lvl"/>
          <dgm:resizeHandles val="exact"/>
        </dgm:presLayoutVars>
      </dgm:prSet>
      <dgm:spPr/>
      <dgm:t>
        <a:bodyPr/>
        <a:lstStyle/>
        <a:p>
          <a:endParaRPr lang="zh-TW" altLang="en-US"/>
        </a:p>
      </dgm:t>
    </dgm:pt>
    <dgm:pt modelId="{50BAC701-298C-4FF6-B090-2592CB4843B1}" type="pres">
      <dgm:prSet presAssocID="{FCD465D2-1E11-44FC-B745-0DF8BDF96DC1}" presName="vertFlow" presStyleCnt="0"/>
      <dgm:spPr/>
    </dgm:pt>
    <dgm:pt modelId="{87B76F81-BF68-4DDB-9BB7-32F5AF990B3C}" type="pres">
      <dgm:prSet presAssocID="{FCD465D2-1E11-44FC-B745-0DF8BDF96DC1}" presName="header" presStyleLbl="node1" presStyleIdx="0" presStyleCnt="2"/>
      <dgm:spPr/>
      <dgm:t>
        <a:bodyPr/>
        <a:lstStyle/>
        <a:p>
          <a:endParaRPr lang="zh-TW" altLang="en-US"/>
        </a:p>
      </dgm:t>
    </dgm:pt>
    <dgm:pt modelId="{4C18955D-61AD-4B37-97D3-59C5C99DB71A}" type="pres">
      <dgm:prSet presAssocID="{C957B577-D33C-454A-8494-3584D3BEC935}" presName="parTrans" presStyleLbl="sibTrans2D1" presStyleIdx="0" presStyleCnt="4"/>
      <dgm:spPr/>
      <dgm:t>
        <a:bodyPr/>
        <a:lstStyle/>
        <a:p>
          <a:endParaRPr lang="zh-TW" altLang="en-US"/>
        </a:p>
      </dgm:t>
    </dgm:pt>
    <dgm:pt modelId="{305AE9C0-7ED1-49B3-B150-74E2F868242F}" type="pres">
      <dgm:prSet presAssocID="{0977477D-4813-49AC-BE50-8A58C8E6AE23}" presName="child" presStyleLbl="alignAccFollowNode1" presStyleIdx="0" presStyleCnt="4">
        <dgm:presLayoutVars>
          <dgm:chMax val="0"/>
          <dgm:bulletEnabled val="1"/>
        </dgm:presLayoutVars>
      </dgm:prSet>
      <dgm:spPr/>
      <dgm:t>
        <a:bodyPr/>
        <a:lstStyle/>
        <a:p>
          <a:endParaRPr lang="zh-TW" altLang="en-US"/>
        </a:p>
      </dgm:t>
    </dgm:pt>
    <dgm:pt modelId="{EE1F90C9-108D-4B75-9108-3E913E06C222}" type="pres">
      <dgm:prSet presAssocID="{3B3A9C92-CCDC-4105-A21D-39BBD21F8F4F}" presName="sibTrans" presStyleLbl="sibTrans2D1" presStyleIdx="1" presStyleCnt="4"/>
      <dgm:spPr/>
      <dgm:t>
        <a:bodyPr/>
        <a:lstStyle/>
        <a:p>
          <a:endParaRPr lang="zh-TW" altLang="en-US"/>
        </a:p>
      </dgm:t>
    </dgm:pt>
    <dgm:pt modelId="{D64DEAF6-EF4C-40CF-84E3-77AFE97B697E}" type="pres">
      <dgm:prSet presAssocID="{4F4A8795-0B29-4A67-8025-3ED36814B6F9}" presName="child" presStyleLbl="alignAccFollowNode1" presStyleIdx="1" presStyleCnt="4">
        <dgm:presLayoutVars>
          <dgm:chMax val="0"/>
          <dgm:bulletEnabled val="1"/>
        </dgm:presLayoutVars>
      </dgm:prSet>
      <dgm:spPr/>
      <dgm:t>
        <a:bodyPr/>
        <a:lstStyle/>
        <a:p>
          <a:endParaRPr lang="zh-TW" altLang="en-US"/>
        </a:p>
      </dgm:t>
    </dgm:pt>
    <dgm:pt modelId="{C55E3A7D-F058-496E-A824-04C749CE13B4}" type="pres">
      <dgm:prSet presAssocID="{FCD465D2-1E11-44FC-B745-0DF8BDF96DC1}" presName="hSp" presStyleCnt="0"/>
      <dgm:spPr/>
    </dgm:pt>
    <dgm:pt modelId="{7FA3114E-7D62-45E8-988F-B812CAE9DE30}" type="pres">
      <dgm:prSet presAssocID="{4944152A-DCB2-4AA3-A3FB-81FCC9A5807A}" presName="vertFlow" presStyleCnt="0"/>
      <dgm:spPr/>
    </dgm:pt>
    <dgm:pt modelId="{79D9AE4A-1271-4950-BB8E-E9135B1C2F1F}" type="pres">
      <dgm:prSet presAssocID="{4944152A-DCB2-4AA3-A3FB-81FCC9A5807A}" presName="header" presStyleLbl="node1" presStyleIdx="1" presStyleCnt="2"/>
      <dgm:spPr/>
      <dgm:t>
        <a:bodyPr/>
        <a:lstStyle/>
        <a:p>
          <a:endParaRPr lang="zh-TW" altLang="en-US"/>
        </a:p>
      </dgm:t>
    </dgm:pt>
    <dgm:pt modelId="{C0B52F8D-1435-47AF-AC4F-5F373D1C51C2}" type="pres">
      <dgm:prSet presAssocID="{57B8E82B-750A-4389-8318-E9AC9FF0A0AB}" presName="parTrans" presStyleLbl="sibTrans2D1" presStyleIdx="2" presStyleCnt="4"/>
      <dgm:spPr/>
      <dgm:t>
        <a:bodyPr/>
        <a:lstStyle/>
        <a:p>
          <a:endParaRPr lang="zh-TW" altLang="en-US"/>
        </a:p>
      </dgm:t>
    </dgm:pt>
    <dgm:pt modelId="{8EC6C7CB-94F8-4E3A-8494-53926309F3D3}" type="pres">
      <dgm:prSet presAssocID="{4A609874-AA3C-4C98-BAB5-EFD79F7986BD}" presName="child" presStyleLbl="alignAccFollowNode1" presStyleIdx="2" presStyleCnt="4" custScaleX="110624">
        <dgm:presLayoutVars>
          <dgm:chMax val="0"/>
          <dgm:bulletEnabled val="1"/>
        </dgm:presLayoutVars>
      </dgm:prSet>
      <dgm:spPr/>
      <dgm:t>
        <a:bodyPr/>
        <a:lstStyle/>
        <a:p>
          <a:endParaRPr lang="zh-TW" altLang="en-US"/>
        </a:p>
      </dgm:t>
    </dgm:pt>
    <dgm:pt modelId="{D6F2FA4A-CDA3-4B63-B81D-C2D9C519543A}" type="pres">
      <dgm:prSet presAssocID="{C4B496DD-2D32-4557-8F95-084D6EEC93DA}" presName="sibTrans" presStyleLbl="sibTrans2D1" presStyleIdx="3" presStyleCnt="4"/>
      <dgm:spPr/>
      <dgm:t>
        <a:bodyPr/>
        <a:lstStyle/>
        <a:p>
          <a:endParaRPr lang="zh-TW" altLang="en-US"/>
        </a:p>
      </dgm:t>
    </dgm:pt>
    <dgm:pt modelId="{1E150D85-7367-4AAA-B9A2-8157BA7895B7}" type="pres">
      <dgm:prSet presAssocID="{D7D8AFCC-571F-431C-B017-9CA1CC935AFD}" presName="child" presStyleLbl="alignAccFollowNode1" presStyleIdx="3" presStyleCnt="4" custScaleX="110624" custScaleY="205062">
        <dgm:presLayoutVars>
          <dgm:chMax val="0"/>
          <dgm:bulletEnabled val="1"/>
        </dgm:presLayoutVars>
      </dgm:prSet>
      <dgm:spPr/>
      <dgm:t>
        <a:bodyPr/>
        <a:lstStyle/>
        <a:p>
          <a:endParaRPr lang="zh-TW" altLang="en-US"/>
        </a:p>
      </dgm:t>
    </dgm:pt>
  </dgm:ptLst>
  <dgm:cxnLst>
    <dgm:cxn modelId="{C9EDF1B5-E5ED-4C29-8147-87C2B4AB103A}" type="presOf" srcId="{4F4A8795-0B29-4A67-8025-3ED36814B6F9}" destId="{D64DEAF6-EF4C-40CF-84E3-77AFE97B697E}" srcOrd="0" destOrd="0" presId="urn:microsoft.com/office/officeart/2005/8/layout/lProcess1"/>
    <dgm:cxn modelId="{E5BFE7DF-AB54-4C6F-9046-B401DFEDD067}" type="presOf" srcId="{3B3A9C92-CCDC-4105-A21D-39BBD21F8F4F}" destId="{EE1F90C9-108D-4B75-9108-3E913E06C222}" srcOrd="0" destOrd="0" presId="urn:microsoft.com/office/officeart/2005/8/layout/lProcess1"/>
    <dgm:cxn modelId="{C9C7CBDB-897B-4896-99D5-3F676A2F517F}" type="presOf" srcId="{51883C29-5BFF-4388-ACAD-B77E9D8ECD91}" destId="{976E592A-A5EB-4629-A040-E1336E6BFA7F}" srcOrd="0" destOrd="0" presId="urn:microsoft.com/office/officeart/2005/8/layout/lProcess1"/>
    <dgm:cxn modelId="{8C22791E-9582-4A87-8002-DFDCCEA5CEBC}" srcId="{51883C29-5BFF-4388-ACAD-B77E9D8ECD91}" destId="{4944152A-DCB2-4AA3-A3FB-81FCC9A5807A}" srcOrd="1" destOrd="0" parTransId="{66CDCCF6-A25F-4D1A-B29E-481298606A0B}" sibTransId="{7D346C44-E948-48F6-B7E1-CA650B143CEF}"/>
    <dgm:cxn modelId="{21E98380-1D02-4CB2-BF4E-003A6F72E848}" type="presOf" srcId="{0977477D-4813-49AC-BE50-8A58C8E6AE23}" destId="{305AE9C0-7ED1-49B3-B150-74E2F868242F}" srcOrd="0" destOrd="0" presId="urn:microsoft.com/office/officeart/2005/8/layout/lProcess1"/>
    <dgm:cxn modelId="{A763A994-CC58-404E-B299-25C9E1BB8C48}" type="presOf" srcId="{D7D8AFCC-571F-431C-B017-9CA1CC935AFD}" destId="{1E150D85-7367-4AAA-B9A2-8157BA7895B7}" srcOrd="0" destOrd="0" presId="urn:microsoft.com/office/officeart/2005/8/layout/lProcess1"/>
    <dgm:cxn modelId="{76E98B9C-CF97-41FD-9174-D0DC17ED0EF0}" srcId="{51883C29-5BFF-4388-ACAD-B77E9D8ECD91}" destId="{FCD465D2-1E11-44FC-B745-0DF8BDF96DC1}" srcOrd="0" destOrd="0" parTransId="{DFDE420B-6458-4E83-9AA1-7A5F27341136}" sibTransId="{FB54B5C6-DAB6-47D6-8F7D-0DB96F0C3221}"/>
    <dgm:cxn modelId="{30DE2E72-0148-45B9-9267-D67D230A0F01}" type="presOf" srcId="{C4B496DD-2D32-4557-8F95-084D6EEC93DA}" destId="{D6F2FA4A-CDA3-4B63-B81D-C2D9C519543A}" srcOrd="0" destOrd="0" presId="urn:microsoft.com/office/officeart/2005/8/layout/lProcess1"/>
    <dgm:cxn modelId="{F568F8BB-773A-4D85-B0A3-4F5D43103D55}" type="presOf" srcId="{C957B577-D33C-454A-8494-3584D3BEC935}" destId="{4C18955D-61AD-4B37-97D3-59C5C99DB71A}" srcOrd="0" destOrd="0" presId="urn:microsoft.com/office/officeart/2005/8/layout/lProcess1"/>
    <dgm:cxn modelId="{7EEC7A21-9E67-4CBC-BA82-2C7DD5D9B503}" srcId="{FCD465D2-1E11-44FC-B745-0DF8BDF96DC1}" destId="{4F4A8795-0B29-4A67-8025-3ED36814B6F9}" srcOrd="1" destOrd="0" parTransId="{653EDA2F-A5A0-462E-A3FF-B0A45123725A}" sibTransId="{AA59453C-4AAA-49B9-8549-E0D446BED666}"/>
    <dgm:cxn modelId="{FE0BC384-EECA-42DB-94A7-F5B4AD833070}" srcId="{4944152A-DCB2-4AA3-A3FB-81FCC9A5807A}" destId="{D7D8AFCC-571F-431C-B017-9CA1CC935AFD}" srcOrd="1" destOrd="0" parTransId="{D968B45A-8007-40AE-8319-FDE16887866A}" sibTransId="{EE1711DE-E5C0-407E-B722-CF21B8B780D3}"/>
    <dgm:cxn modelId="{F4D53CE8-A7AE-454D-AF02-D35522C16A3F}" srcId="{FCD465D2-1E11-44FC-B745-0DF8BDF96DC1}" destId="{0977477D-4813-49AC-BE50-8A58C8E6AE23}" srcOrd="0" destOrd="0" parTransId="{C957B577-D33C-454A-8494-3584D3BEC935}" sibTransId="{3B3A9C92-CCDC-4105-A21D-39BBD21F8F4F}"/>
    <dgm:cxn modelId="{D8395F5D-7134-4AED-A34F-87198A4D202C}" type="presOf" srcId="{57B8E82B-750A-4389-8318-E9AC9FF0A0AB}" destId="{C0B52F8D-1435-47AF-AC4F-5F373D1C51C2}" srcOrd="0" destOrd="0" presId="urn:microsoft.com/office/officeart/2005/8/layout/lProcess1"/>
    <dgm:cxn modelId="{2F54E55B-630A-4B4B-9849-50074F0DCD29}" srcId="{4944152A-DCB2-4AA3-A3FB-81FCC9A5807A}" destId="{4A609874-AA3C-4C98-BAB5-EFD79F7986BD}" srcOrd="0" destOrd="0" parTransId="{57B8E82B-750A-4389-8318-E9AC9FF0A0AB}" sibTransId="{C4B496DD-2D32-4557-8F95-084D6EEC93DA}"/>
    <dgm:cxn modelId="{E62E1C5E-7A2D-4489-9421-451FB2A44A3E}" type="presOf" srcId="{4A609874-AA3C-4C98-BAB5-EFD79F7986BD}" destId="{8EC6C7CB-94F8-4E3A-8494-53926309F3D3}" srcOrd="0" destOrd="0" presId="urn:microsoft.com/office/officeart/2005/8/layout/lProcess1"/>
    <dgm:cxn modelId="{43AF0A5A-91C8-47B5-9FF2-3276577EA99A}" type="presOf" srcId="{4944152A-DCB2-4AA3-A3FB-81FCC9A5807A}" destId="{79D9AE4A-1271-4950-BB8E-E9135B1C2F1F}" srcOrd="0" destOrd="0" presId="urn:microsoft.com/office/officeart/2005/8/layout/lProcess1"/>
    <dgm:cxn modelId="{A2BD3515-EFD9-485F-8552-196EAA408E21}" type="presOf" srcId="{FCD465D2-1E11-44FC-B745-0DF8BDF96DC1}" destId="{87B76F81-BF68-4DDB-9BB7-32F5AF990B3C}" srcOrd="0" destOrd="0" presId="urn:microsoft.com/office/officeart/2005/8/layout/lProcess1"/>
    <dgm:cxn modelId="{AC7B0C5A-9448-4AF4-B295-9905F5F92ADC}" type="presParOf" srcId="{976E592A-A5EB-4629-A040-E1336E6BFA7F}" destId="{50BAC701-298C-4FF6-B090-2592CB4843B1}" srcOrd="0" destOrd="0" presId="urn:microsoft.com/office/officeart/2005/8/layout/lProcess1"/>
    <dgm:cxn modelId="{8B9A3FD9-DAFC-4A05-8255-E74E458C99B3}" type="presParOf" srcId="{50BAC701-298C-4FF6-B090-2592CB4843B1}" destId="{87B76F81-BF68-4DDB-9BB7-32F5AF990B3C}" srcOrd="0" destOrd="0" presId="urn:microsoft.com/office/officeart/2005/8/layout/lProcess1"/>
    <dgm:cxn modelId="{54F90DA3-90F0-438F-A7FA-833837FED17E}" type="presParOf" srcId="{50BAC701-298C-4FF6-B090-2592CB4843B1}" destId="{4C18955D-61AD-4B37-97D3-59C5C99DB71A}" srcOrd="1" destOrd="0" presId="urn:microsoft.com/office/officeart/2005/8/layout/lProcess1"/>
    <dgm:cxn modelId="{556A9934-5A22-4B8B-94AA-237B0DE992FF}" type="presParOf" srcId="{50BAC701-298C-4FF6-B090-2592CB4843B1}" destId="{305AE9C0-7ED1-49B3-B150-74E2F868242F}" srcOrd="2" destOrd="0" presId="urn:microsoft.com/office/officeart/2005/8/layout/lProcess1"/>
    <dgm:cxn modelId="{2980F4EE-CD49-4387-8542-3A3DA6F01B64}" type="presParOf" srcId="{50BAC701-298C-4FF6-B090-2592CB4843B1}" destId="{EE1F90C9-108D-4B75-9108-3E913E06C222}" srcOrd="3" destOrd="0" presId="urn:microsoft.com/office/officeart/2005/8/layout/lProcess1"/>
    <dgm:cxn modelId="{480A5191-28E4-4425-915B-03C463C00357}" type="presParOf" srcId="{50BAC701-298C-4FF6-B090-2592CB4843B1}" destId="{D64DEAF6-EF4C-40CF-84E3-77AFE97B697E}" srcOrd="4" destOrd="0" presId="urn:microsoft.com/office/officeart/2005/8/layout/lProcess1"/>
    <dgm:cxn modelId="{4DAFDB93-8FE3-4503-A72B-95BE73426E03}" type="presParOf" srcId="{976E592A-A5EB-4629-A040-E1336E6BFA7F}" destId="{C55E3A7D-F058-496E-A824-04C749CE13B4}" srcOrd="1" destOrd="0" presId="urn:microsoft.com/office/officeart/2005/8/layout/lProcess1"/>
    <dgm:cxn modelId="{4B7628BF-BB6E-47B3-A874-8D537EEA53E3}" type="presParOf" srcId="{976E592A-A5EB-4629-A040-E1336E6BFA7F}" destId="{7FA3114E-7D62-45E8-988F-B812CAE9DE30}" srcOrd="2" destOrd="0" presId="urn:microsoft.com/office/officeart/2005/8/layout/lProcess1"/>
    <dgm:cxn modelId="{F349B3A7-C942-46D5-B82A-89E389983754}" type="presParOf" srcId="{7FA3114E-7D62-45E8-988F-B812CAE9DE30}" destId="{79D9AE4A-1271-4950-BB8E-E9135B1C2F1F}" srcOrd="0" destOrd="0" presId="urn:microsoft.com/office/officeart/2005/8/layout/lProcess1"/>
    <dgm:cxn modelId="{2ADADC50-3D19-4173-930F-7C0B0C4B933C}" type="presParOf" srcId="{7FA3114E-7D62-45E8-988F-B812CAE9DE30}" destId="{C0B52F8D-1435-47AF-AC4F-5F373D1C51C2}" srcOrd="1" destOrd="0" presId="urn:microsoft.com/office/officeart/2005/8/layout/lProcess1"/>
    <dgm:cxn modelId="{967244E2-F034-4536-A3B0-F241242551EB}" type="presParOf" srcId="{7FA3114E-7D62-45E8-988F-B812CAE9DE30}" destId="{8EC6C7CB-94F8-4E3A-8494-53926309F3D3}" srcOrd="2" destOrd="0" presId="urn:microsoft.com/office/officeart/2005/8/layout/lProcess1"/>
    <dgm:cxn modelId="{71996888-7A0C-4805-976D-7CF4D68DC683}" type="presParOf" srcId="{7FA3114E-7D62-45E8-988F-B812CAE9DE30}" destId="{D6F2FA4A-CDA3-4B63-B81D-C2D9C519543A}" srcOrd="3" destOrd="0" presId="urn:microsoft.com/office/officeart/2005/8/layout/lProcess1"/>
    <dgm:cxn modelId="{F5DCDEF2-CC88-4449-BB34-436568CEA1F9}" type="presParOf" srcId="{7FA3114E-7D62-45E8-988F-B812CAE9DE30}" destId="{1E150D85-7367-4AAA-B9A2-8157BA7895B7}"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F2023-353B-4EDE-9F28-58B40AA91B8C}"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zh-TW" altLang="en-US"/>
        </a:p>
      </dgm:t>
    </dgm:pt>
    <dgm:pt modelId="{3E28579C-2CD4-46AC-8F0E-EE6547745E0F}">
      <dgm:prSet custT="1"/>
      <dgm:spPr/>
      <dgm:t>
        <a:bodyPr/>
        <a:lstStyle/>
        <a:p>
          <a:pPr rtl="0"/>
          <a:r>
            <a:rPr lang="zh-TW" sz="3200" b="1" dirty="0" smtClean="0">
              <a:latin typeface="微軟正黑體" panose="020B0604030504040204" pitchFamily="34" charset="-120"/>
              <a:ea typeface="微軟正黑體" panose="020B0604030504040204" pitchFamily="34" charset="-120"/>
            </a:rPr>
            <a:t>範例</a:t>
          </a:r>
          <a:r>
            <a:rPr lang="zh-TW" altLang="en-US" sz="3200" b="1" dirty="0" smtClean="0">
              <a:latin typeface="微軟正黑體" panose="020B0604030504040204" pitchFamily="34" charset="-120"/>
              <a:ea typeface="微軟正黑體" panose="020B0604030504040204" pitchFamily="34" charset="-120"/>
            </a:rPr>
            <a:t> </a:t>
          </a:r>
          <a:r>
            <a:rPr lang="en-US" altLang="zh-TW" sz="3200" b="1" dirty="0" smtClean="0">
              <a:latin typeface="微軟正黑體" panose="020B0604030504040204" pitchFamily="34" charset="-120"/>
              <a:ea typeface="微軟正黑體" panose="020B0604030504040204" pitchFamily="34" charset="-120"/>
            </a:rPr>
            <a:t>2</a:t>
          </a:r>
          <a:r>
            <a:rPr lang="zh-TW" altLang="en-US" sz="3200" b="1" dirty="0" smtClean="0">
              <a:latin typeface="微軟正黑體" panose="020B0604030504040204" pitchFamily="34" charset="-120"/>
              <a:ea typeface="微軟正黑體" panose="020B0604030504040204" pitchFamily="34" charset="-120"/>
            </a:rPr>
            <a:t>  </a:t>
          </a:r>
          <a:endParaRPr lang="zh-TW" sz="3200" dirty="0">
            <a:latin typeface="微軟正黑體" panose="020B0604030504040204" pitchFamily="34" charset="-120"/>
            <a:ea typeface="微軟正黑體" panose="020B0604030504040204" pitchFamily="34" charset="-120"/>
          </a:endParaRPr>
        </a:p>
      </dgm:t>
    </dgm:pt>
    <dgm:pt modelId="{D882685A-4C39-48DD-BFC4-D440B4619F57}" type="parTrans" cxnId="{F0FBD444-C2FB-4B74-8358-FA17F65524AA}">
      <dgm:prSet/>
      <dgm:spPr/>
      <dgm:t>
        <a:bodyPr/>
        <a:lstStyle/>
        <a:p>
          <a:endParaRPr lang="zh-TW" altLang="en-US"/>
        </a:p>
      </dgm:t>
    </dgm:pt>
    <dgm:pt modelId="{F1C6AFFB-D85B-485D-AC5D-AF18E12CF4DB}" type="sibTrans" cxnId="{F0FBD444-C2FB-4B74-8358-FA17F65524AA}">
      <dgm:prSet/>
      <dgm:spPr/>
      <dgm:t>
        <a:bodyPr/>
        <a:lstStyle/>
        <a:p>
          <a:endParaRPr lang="zh-TW" altLang="en-US"/>
        </a:p>
      </dgm:t>
    </dgm:pt>
    <dgm:pt modelId="{BA121A76-DE1F-48F7-B5A2-09FB7CEAE82E}">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錯誤檢查碼的計算及驗證範例。</a:t>
          </a:r>
          <a:endParaRPr lang="zh-TW" sz="2400" dirty="0">
            <a:latin typeface="微軟正黑體" panose="020B0604030504040204" pitchFamily="34" charset="-120"/>
            <a:ea typeface="微軟正黑體" panose="020B0604030504040204" pitchFamily="34" charset="-120"/>
          </a:endParaRPr>
        </a:p>
      </dgm:t>
    </dgm:pt>
    <dgm:pt modelId="{3E732DB8-BAB3-4B94-8CB0-42DD906F8230}" type="parTrans" cxnId="{BFB56B1A-612C-45CC-89A6-0B10622D16E3}">
      <dgm:prSet/>
      <dgm:spPr/>
      <dgm:t>
        <a:bodyPr/>
        <a:lstStyle/>
        <a:p>
          <a:endParaRPr lang="zh-TW" altLang="en-US"/>
        </a:p>
      </dgm:t>
    </dgm:pt>
    <dgm:pt modelId="{32EFDC31-3856-4A72-A432-712743D66A58}" type="sibTrans" cxnId="{BFB56B1A-612C-45CC-89A6-0B10622D16E3}">
      <dgm:prSet/>
      <dgm:spPr/>
      <dgm:t>
        <a:bodyPr/>
        <a:lstStyle/>
        <a:p>
          <a:endParaRPr lang="zh-TW" altLang="en-US"/>
        </a:p>
      </dgm:t>
    </dgm:pt>
    <dgm:pt modelId="{AE8731F0-7399-45FB-9BAD-949D652B74B9}" type="pres">
      <dgm:prSet presAssocID="{FEEF2023-353B-4EDE-9F28-58B40AA91B8C}" presName="Name0" presStyleCnt="0">
        <dgm:presLayoutVars>
          <dgm:chPref val="1"/>
          <dgm:dir/>
          <dgm:animOne val="branch"/>
          <dgm:animLvl val="lvl"/>
          <dgm:resizeHandles/>
        </dgm:presLayoutVars>
      </dgm:prSet>
      <dgm:spPr/>
      <dgm:t>
        <a:bodyPr/>
        <a:lstStyle/>
        <a:p>
          <a:endParaRPr lang="zh-TW" altLang="en-US"/>
        </a:p>
      </dgm:t>
    </dgm:pt>
    <dgm:pt modelId="{6DFA7B42-FEF6-45AA-BA26-9D2575C71D2F}" type="pres">
      <dgm:prSet presAssocID="{3E28579C-2CD4-46AC-8F0E-EE6547745E0F}" presName="vertOne" presStyleCnt="0"/>
      <dgm:spPr/>
    </dgm:pt>
    <dgm:pt modelId="{90D5FD44-6A58-4B2F-BB43-F19CF322C30C}" type="pres">
      <dgm:prSet presAssocID="{3E28579C-2CD4-46AC-8F0E-EE6547745E0F}" presName="txOne" presStyleLbl="node0" presStyleIdx="0" presStyleCnt="1">
        <dgm:presLayoutVars>
          <dgm:chPref val="3"/>
        </dgm:presLayoutVars>
      </dgm:prSet>
      <dgm:spPr/>
      <dgm:t>
        <a:bodyPr/>
        <a:lstStyle/>
        <a:p>
          <a:endParaRPr lang="zh-TW" altLang="en-US"/>
        </a:p>
      </dgm:t>
    </dgm:pt>
    <dgm:pt modelId="{E4876E20-FB5D-4798-9A94-7730F0D93C42}" type="pres">
      <dgm:prSet presAssocID="{3E28579C-2CD4-46AC-8F0E-EE6547745E0F}" presName="parTransOne" presStyleCnt="0"/>
      <dgm:spPr/>
    </dgm:pt>
    <dgm:pt modelId="{C9A1FD36-5989-4DD0-BE4C-BC90000A04B2}" type="pres">
      <dgm:prSet presAssocID="{3E28579C-2CD4-46AC-8F0E-EE6547745E0F}" presName="horzOne" presStyleCnt="0"/>
      <dgm:spPr/>
    </dgm:pt>
    <dgm:pt modelId="{96B5B5EA-6F0F-4475-9F51-85EF9748D62C}" type="pres">
      <dgm:prSet presAssocID="{BA121A76-DE1F-48F7-B5A2-09FB7CEAE82E}" presName="vertTwo" presStyleCnt="0"/>
      <dgm:spPr/>
    </dgm:pt>
    <dgm:pt modelId="{7435A3FD-31E5-411C-9866-A88359BC06EC}" type="pres">
      <dgm:prSet presAssocID="{BA121A76-DE1F-48F7-B5A2-09FB7CEAE82E}" presName="txTwo" presStyleLbl="node2" presStyleIdx="0" presStyleCnt="1">
        <dgm:presLayoutVars>
          <dgm:chPref val="3"/>
        </dgm:presLayoutVars>
      </dgm:prSet>
      <dgm:spPr/>
      <dgm:t>
        <a:bodyPr/>
        <a:lstStyle/>
        <a:p>
          <a:endParaRPr lang="zh-TW" altLang="en-US"/>
        </a:p>
      </dgm:t>
    </dgm:pt>
    <dgm:pt modelId="{AC288918-914B-4712-9B9C-034D4C20405C}" type="pres">
      <dgm:prSet presAssocID="{BA121A76-DE1F-48F7-B5A2-09FB7CEAE82E}" presName="horzTwo" presStyleCnt="0"/>
      <dgm:spPr/>
    </dgm:pt>
  </dgm:ptLst>
  <dgm:cxnLst>
    <dgm:cxn modelId="{0EC4D3FF-C8E0-4281-B7D9-0DE8E506982A}" type="presOf" srcId="{3E28579C-2CD4-46AC-8F0E-EE6547745E0F}" destId="{90D5FD44-6A58-4B2F-BB43-F19CF322C30C}" srcOrd="0" destOrd="0" presId="urn:microsoft.com/office/officeart/2005/8/layout/hierarchy4"/>
    <dgm:cxn modelId="{2E2632D1-B948-494B-8535-F2EFDD8B4A43}" type="presOf" srcId="{FEEF2023-353B-4EDE-9F28-58B40AA91B8C}" destId="{AE8731F0-7399-45FB-9BAD-949D652B74B9}" srcOrd="0" destOrd="0" presId="urn:microsoft.com/office/officeart/2005/8/layout/hierarchy4"/>
    <dgm:cxn modelId="{BFB56B1A-612C-45CC-89A6-0B10622D16E3}" srcId="{3E28579C-2CD4-46AC-8F0E-EE6547745E0F}" destId="{BA121A76-DE1F-48F7-B5A2-09FB7CEAE82E}" srcOrd="0" destOrd="0" parTransId="{3E732DB8-BAB3-4B94-8CB0-42DD906F8230}" sibTransId="{32EFDC31-3856-4A72-A432-712743D66A58}"/>
    <dgm:cxn modelId="{D98073D0-A26B-4C20-9E72-F2615CDF95B7}" type="presOf" srcId="{BA121A76-DE1F-48F7-B5A2-09FB7CEAE82E}" destId="{7435A3FD-31E5-411C-9866-A88359BC06EC}" srcOrd="0" destOrd="0" presId="urn:microsoft.com/office/officeart/2005/8/layout/hierarchy4"/>
    <dgm:cxn modelId="{F0FBD444-C2FB-4B74-8358-FA17F65524AA}" srcId="{FEEF2023-353B-4EDE-9F28-58B40AA91B8C}" destId="{3E28579C-2CD4-46AC-8F0E-EE6547745E0F}" srcOrd="0" destOrd="0" parTransId="{D882685A-4C39-48DD-BFC4-D440B4619F57}" sibTransId="{F1C6AFFB-D85B-485D-AC5D-AF18E12CF4DB}"/>
    <dgm:cxn modelId="{140F1EA1-0A5C-4445-B748-F595963D794C}" type="presParOf" srcId="{AE8731F0-7399-45FB-9BAD-949D652B74B9}" destId="{6DFA7B42-FEF6-45AA-BA26-9D2575C71D2F}" srcOrd="0" destOrd="0" presId="urn:microsoft.com/office/officeart/2005/8/layout/hierarchy4"/>
    <dgm:cxn modelId="{716E02DC-E032-4CC0-B0D4-07420AE15125}" type="presParOf" srcId="{6DFA7B42-FEF6-45AA-BA26-9D2575C71D2F}" destId="{90D5FD44-6A58-4B2F-BB43-F19CF322C30C}" srcOrd="0" destOrd="0" presId="urn:microsoft.com/office/officeart/2005/8/layout/hierarchy4"/>
    <dgm:cxn modelId="{F397348D-9BF1-47E4-AE53-1A8160970705}" type="presParOf" srcId="{6DFA7B42-FEF6-45AA-BA26-9D2575C71D2F}" destId="{E4876E20-FB5D-4798-9A94-7730F0D93C42}" srcOrd="1" destOrd="0" presId="urn:microsoft.com/office/officeart/2005/8/layout/hierarchy4"/>
    <dgm:cxn modelId="{7164DB09-2126-4836-B747-A4ECBDCFBAAB}" type="presParOf" srcId="{6DFA7B42-FEF6-45AA-BA26-9D2575C71D2F}" destId="{C9A1FD36-5989-4DD0-BE4C-BC90000A04B2}" srcOrd="2" destOrd="0" presId="urn:microsoft.com/office/officeart/2005/8/layout/hierarchy4"/>
    <dgm:cxn modelId="{C945B364-0BE3-46D9-82FC-7DB975201A0C}" type="presParOf" srcId="{C9A1FD36-5989-4DD0-BE4C-BC90000A04B2}" destId="{96B5B5EA-6F0F-4475-9F51-85EF9748D62C}" srcOrd="0" destOrd="0" presId="urn:microsoft.com/office/officeart/2005/8/layout/hierarchy4"/>
    <dgm:cxn modelId="{5512A7D5-B4FB-4337-BE0E-89B5846A25B8}" type="presParOf" srcId="{96B5B5EA-6F0F-4475-9F51-85EF9748D62C}" destId="{7435A3FD-31E5-411C-9866-A88359BC06EC}" srcOrd="0" destOrd="0" presId="urn:microsoft.com/office/officeart/2005/8/layout/hierarchy4"/>
    <dgm:cxn modelId="{E2614E16-4B85-4D03-A179-10EEF8B24C6E}" type="presParOf" srcId="{96B5B5EA-6F0F-4475-9F51-85EF9748D62C}" destId="{AC288918-914B-4712-9B9C-034D4C20405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7503AB-5D70-4A50-9AE4-08492F61E501}" type="doc">
      <dgm:prSet loTypeId="urn:microsoft.com/office/officeart/2005/8/layout/cycle3" loCatId="cycle" qsTypeId="urn:microsoft.com/office/officeart/2005/8/quickstyle/simple4" qsCatId="simple" csTypeId="urn:microsoft.com/office/officeart/2005/8/colors/colorful3" csCatId="colorful" phldr="1"/>
      <dgm:spPr/>
      <dgm:t>
        <a:bodyPr/>
        <a:lstStyle/>
        <a:p>
          <a:endParaRPr lang="zh-TW" altLang="en-US"/>
        </a:p>
      </dgm:t>
    </dgm:pt>
    <dgm:pt modelId="{41EE42A8-5BEB-4B5C-87E9-2042218E4552}">
      <dgm:prSet phldrT="[文字]" custT="1"/>
      <dgm:spPr/>
      <dgm:t>
        <a:bodyPr/>
        <a:lstStyle/>
        <a:p>
          <a:r>
            <a:rPr lang="zh-TW" altLang="en-US" sz="2400" b="0" dirty="0" smtClean="0">
              <a:latin typeface="微軟正黑體" panose="020B0604030504040204" pitchFamily="34" charset="-120"/>
              <a:ea typeface="微軟正黑體" panose="020B0604030504040204" pitchFamily="34" charset="-120"/>
            </a:rPr>
            <a:t>網路測試與調整</a:t>
          </a:r>
          <a:endParaRPr lang="zh-TW" altLang="en-US" sz="2400" dirty="0">
            <a:latin typeface="微軟正黑體" panose="020B0604030504040204" pitchFamily="34" charset="-120"/>
            <a:ea typeface="微軟正黑體" panose="020B0604030504040204" pitchFamily="34" charset="-120"/>
          </a:endParaRPr>
        </a:p>
      </dgm:t>
    </dgm:pt>
    <dgm:pt modelId="{491B2928-4CED-4673-B8B4-E0FCD5007627}" type="parTrans" cxnId="{2DC4E2EF-6C92-4D1E-AA7C-A56A7BD07A9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1E080676-AE12-4976-B0FD-3E9B41983BE2}" type="sibTrans" cxnId="{2DC4E2EF-6C92-4D1E-AA7C-A56A7BD07A9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E89450A7-DB10-41A1-AA11-0D21F061720C}">
      <dgm:prSet custT="1"/>
      <dgm:spPr/>
      <dgm:t>
        <a:bodyPr/>
        <a:lstStyle/>
        <a:p>
          <a:r>
            <a:rPr lang="zh-TW" altLang="en-US" sz="2400" b="0" dirty="0" smtClean="0">
              <a:latin typeface="微軟正黑體" panose="020B0604030504040204" pitchFamily="34" charset="-120"/>
              <a:ea typeface="微軟正黑體" panose="020B0604030504040204" pitchFamily="34" charset="-120"/>
            </a:rPr>
            <a:t>網路安全</a:t>
          </a:r>
          <a:r>
            <a:rPr lang="en-US" altLang="zh-TW" sz="2400" b="0" dirty="0" smtClean="0">
              <a:latin typeface="微軟正黑體" panose="020B0604030504040204" pitchFamily="34" charset="-120"/>
              <a:ea typeface="微軟正黑體" panose="020B0604030504040204" pitchFamily="34" charset="-120"/>
            </a:rPr>
            <a:t/>
          </a:r>
          <a:br>
            <a:rPr lang="en-US" altLang="zh-TW" sz="2400" b="0" dirty="0" smtClean="0">
              <a:latin typeface="微軟正黑體" panose="020B0604030504040204" pitchFamily="34" charset="-120"/>
              <a:ea typeface="微軟正黑體" panose="020B0604030504040204" pitchFamily="34" charset="-120"/>
            </a:rPr>
          </a:br>
          <a:r>
            <a:rPr lang="zh-TW" altLang="en-US" sz="2400" b="0" dirty="0" smtClean="0">
              <a:latin typeface="微軟正黑體" panose="020B0604030504040204" pitchFamily="34" charset="-120"/>
              <a:ea typeface="微軟正黑體" panose="020B0604030504040204" pitchFamily="34" charset="-120"/>
            </a:rPr>
            <a:t>測試</a:t>
          </a:r>
          <a:endParaRPr lang="en-US" altLang="zh-TW" sz="2400" b="0" dirty="0" smtClean="0">
            <a:latin typeface="微軟正黑體" panose="020B0604030504040204" pitchFamily="34" charset="-120"/>
            <a:ea typeface="微軟正黑體" panose="020B0604030504040204" pitchFamily="34" charset="-120"/>
          </a:endParaRPr>
        </a:p>
      </dgm:t>
    </dgm:pt>
    <dgm:pt modelId="{D3C17E67-9990-4862-B03A-C3557CFA9787}" type="parTrans" cxnId="{5D842F75-8009-4F47-B9E3-D445D2EFD41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611DF97D-76AD-41F7-BB24-AD3E9B48336F}" type="sibTrans" cxnId="{5D842F75-8009-4F47-B9E3-D445D2EFD41B}">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DEC27817-CF01-4829-8E71-E7F79317D00D}">
      <dgm:prSet custT="1"/>
      <dgm:spPr/>
      <dgm:t>
        <a:bodyPr/>
        <a:lstStyle/>
        <a:p>
          <a:r>
            <a:rPr lang="zh-TW" altLang="en-US" sz="2400" b="0" dirty="0" smtClean="0">
              <a:latin typeface="微軟正黑體" panose="020B0604030504040204" pitchFamily="34" charset="-120"/>
              <a:ea typeface="微軟正黑體" panose="020B0604030504040204" pitchFamily="34" charset="-120"/>
            </a:rPr>
            <a:t>教育和培訓</a:t>
          </a:r>
          <a:endParaRPr lang="en-US" altLang="zh-TW" sz="2400" b="0" dirty="0" smtClean="0">
            <a:latin typeface="微軟正黑體" panose="020B0604030504040204" pitchFamily="34" charset="-120"/>
            <a:ea typeface="微軟正黑體" panose="020B0604030504040204" pitchFamily="34" charset="-120"/>
          </a:endParaRPr>
        </a:p>
      </dgm:t>
    </dgm:pt>
    <dgm:pt modelId="{FEA59C1C-C745-4ACE-896E-A8FFF19747AC}" type="parTrans" cxnId="{0D3D6F5E-3900-4321-AB69-1E49C93CFF81}">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358B1A59-32E9-4A08-8EAF-5330EC1AD3B9}" type="sibTrans" cxnId="{0D3D6F5E-3900-4321-AB69-1E49C93CFF81}">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0380729C-61FC-4959-81D0-0ADCD2BC8D56}">
      <dgm:prSet custT="1"/>
      <dgm:spPr/>
      <dgm:t>
        <a:bodyPr/>
        <a:lstStyle/>
        <a:p>
          <a:r>
            <a:rPr lang="zh-TW" altLang="en-US" sz="2400" b="0" dirty="0" smtClean="0">
              <a:latin typeface="微軟正黑體" panose="020B0604030504040204" pitchFamily="34" charset="-120"/>
              <a:ea typeface="微軟正黑體" panose="020B0604030504040204" pitchFamily="34" charset="-120"/>
            </a:rPr>
            <a:t>研究和開發</a:t>
          </a:r>
          <a:endParaRPr lang="zh-TW" altLang="en-US" sz="2400" dirty="0">
            <a:latin typeface="微軟正黑體" panose="020B0604030504040204" pitchFamily="34" charset="-120"/>
            <a:ea typeface="微軟正黑體" panose="020B0604030504040204" pitchFamily="34" charset="-120"/>
          </a:endParaRPr>
        </a:p>
      </dgm:t>
    </dgm:pt>
    <dgm:pt modelId="{547729C8-BB38-4CCB-ABAE-D1E83BD54F59}" type="parTrans" cxnId="{D43672AD-8DC2-4DF6-A251-E8DAC629F255}">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9F9E1C49-BFE8-452B-8D4C-4312BDEB4C2A}" type="sibTrans" cxnId="{D43672AD-8DC2-4DF6-A251-E8DAC629F255}">
      <dgm:prSet/>
      <dgm:spPr/>
      <dgm:t>
        <a:bodyPr/>
        <a:lstStyle/>
        <a:p>
          <a:endParaRPr lang="zh-TW" altLang="en-US" sz="2400">
            <a:latin typeface="微軟正黑體" panose="020B0604030504040204" pitchFamily="34" charset="-120"/>
            <a:ea typeface="微軟正黑體" panose="020B0604030504040204" pitchFamily="34" charset="-120"/>
          </a:endParaRPr>
        </a:p>
      </dgm:t>
    </dgm:pt>
    <dgm:pt modelId="{4676CA82-6CF4-425E-98E8-35FC73C0FAD9}" type="pres">
      <dgm:prSet presAssocID="{7E7503AB-5D70-4A50-9AE4-08492F61E501}" presName="Name0" presStyleCnt="0">
        <dgm:presLayoutVars>
          <dgm:dir/>
          <dgm:resizeHandles val="exact"/>
        </dgm:presLayoutVars>
      </dgm:prSet>
      <dgm:spPr/>
      <dgm:t>
        <a:bodyPr/>
        <a:lstStyle/>
        <a:p>
          <a:endParaRPr lang="zh-TW" altLang="en-US"/>
        </a:p>
      </dgm:t>
    </dgm:pt>
    <dgm:pt modelId="{AB3CAA34-8DE6-4790-9EA6-E5DE6298D651}" type="pres">
      <dgm:prSet presAssocID="{7E7503AB-5D70-4A50-9AE4-08492F61E501}" presName="cycle" presStyleCnt="0"/>
      <dgm:spPr/>
    </dgm:pt>
    <dgm:pt modelId="{C2CA2E32-21C2-4A8A-8BD5-37E9371B6643}" type="pres">
      <dgm:prSet presAssocID="{41EE42A8-5BEB-4B5C-87E9-2042218E4552}" presName="nodeFirstNode" presStyleLbl="node1" presStyleIdx="0" presStyleCnt="4">
        <dgm:presLayoutVars>
          <dgm:bulletEnabled val="1"/>
        </dgm:presLayoutVars>
      </dgm:prSet>
      <dgm:spPr/>
      <dgm:t>
        <a:bodyPr/>
        <a:lstStyle/>
        <a:p>
          <a:endParaRPr lang="zh-TW" altLang="en-US"/>
        </a:p>
      </dgm:t>
    </dgm:pt>
    <dgm:pt modelId="{A4F6D0F7-926A-436D-A40A-052061EEAE30}" type="pres">
      <dgm:prSet presAssocID="{1E080676-AE12-4976-B0FD-3E9B41983BE2}" presName="sibTransFirstNode" presStyleLbl="bgShp" presStyleIdx="0" presStyleCnt="1"/>
      <dgm:spPr/>
      <dgm:t>
        <a:bodyPr/>
        <a:lstStyle/>
        <a:p>
          <a:endParaRPr lang="zh-TW" altLang="en-US"/>
        </a:p>
      </dgm:t>
    </dgm:pt>
    <dgm:pt modelId="{87B5DC3F-B111-4E23-84BF-005EB90F1204}" type="pres">
      <dgm:prSet presAssocID="{E89450A7-DB10-41A1-AA11-0D21F061720C}" presName="nodeFollowingNodes" presStyleLbl="node1" presStyleIdx="1" presStyleCnt="4">
        <dgm:presLayoutVars>
          <dgm:bulletEnabled val="1"/>
        </dgm:presLayoutVars>
      </dgm:prSet>
      <dgm:spPr/>
      <dgm:t>
        <a:bodyPr/>
        <a:lstStyle/>
        <a:p>
          <a:endParaRPr lang="zh-TW" altLang="en-US"/>
        </a:p>
      </dgm:t>
    </dgm:pt>
    <dgm:pt modelId="{6F1CAE00-A6F7-4E7B-8D03-F70FB0B4934B}" type="pres">
      <dgm:prSet presAssocID="{DEC27817-CF01-4829-8E71-E7F79317D00D}" presName="nodeFollowingNodes" presStyleLbl="node1" presStyleIdx="2" presStyleCnt="4">
        <dgm:presLayoutVars>
          <dgm:bulletEnabled val="1"/>
        </dgm:presLayoutVars>
      </dgm:prSet>
      <dgm:spPr/>
      <dgm:t>
        <a:bodyPr/>
        <a:lstStyle/>
        <a:p>
          <a:endParaRPr lang="zh-TW" altLang="en-US"/>
        </a:p>
      </dgm:t>
    </dgm:pt>
    <dgm:pt modelId="{7E490B7C-109A-4664-8DA2-CB76E274E42E}" type="pres">
      <dgm:prSet presAssocID="{0380729C-61FC-4959-81D0-0ADCD2BC8D56}" presName="nodeFollowingNodes" presStyleLbl="node1" presStyleIdx="3" presStyleCnt="4">
        <dgm:presLayoutVars>
          <dgm:bulletEnabled val="1"/>
        </dgm:presLayoutVars>
      </dgm:prSet>
      <dgm:spPr/>
      <dgm:t>
        <a:bodyPr/>
        <a:lstStyle/>
        <a:p>
          <a:endParaRPr lang="zh-TW" altLang="en-US"/>
        </a:p>
      </dgm:t>
    </dgm:pt>
  </dgm:ptLst>
  <dgm:cxnLst>
    <dgm:cxn modelId="{D43672AD-8DC2-4DF6-A251-E8DAC629F255}" srcId="{7E7503AB-5D70-4A50-9AE4-08492F61E501}" destId="{0380729C-61FC-4959-81D0-0ADCD2BC8D56}" srcOrd="3" destOrd="0" parTransId="{547729C8-BB38-4CCB-ABAE-D1E83BD54F59}" sibTransId="{9F9E1C49-BFE8-452B-8D4C-4312BDEB4C2A}"/>
    <dgm:cxn modelId="{763E8C9D-2141-43FC-942E-ABC943A42B21}" type="presOf" srcId="{1E080676-AE12-4976-B0FD-3E9B41983BE2}" destId="{A4F6D0F7-926A-436D-A40A-052061EEAE30}" srcOrd="0" destOrd="0" presId="urn:microsoft.com/office/officeart/2005/8/layout/cycle3"/>
    <dgm:cxn modelId="{2DC4E2EF-6C92-4D1E-AA7C-A56A7BD07A9B}" srcId="{7E7503AB-5D70-4A50-9AE4-08492F61E501}" destId="{41EE42A8-5BEB-4B5C-87E9-2042218E4552}" srcOrd="0" destOrd="0" parTransId="{491B2928-4CED-4673-B8B4-E0FCD5007627}" sibTransId="{1E080676-AE12-4976-B0FD-3E9B41983BE2}"/>
    <dgm:cxn modelId="{EE194960-4222-4EA2-BAAC-7DC1CDC1FD3E}" type="presOf" srcId="{E89450A7-DB10-41A1-AA11-0D21F061720C}" destId="{87B5DC3F-B111-4E23-84BF-005EB90F1204}" srcOrd="0" destOrd="0" presId="urn:microsoft.com/office/officeart/2005/8/layout/cycle3"/>
    <dgm:cxn modelId="{0D3D6F5E-3900-4321-AB69-1E49C93CFF81}" srcId="{7E7503AB-5D70-4A50-9AE4-08492F61E501}" destId="{DEC27817-CF01-4829-8E71-E7F79317D00D}" srcOrd="2" destOrd="0" parTransId="{FEA59C1C-C745-4ACE-896E-A8FFF19747AC}" sibTransId="{358B1A59-32E9-4A08-8EAF-5330EC1AD3B9}"/>
    <dgm:cxn modelId="{7E0A625A-89B8-4ECB-A0FC-9E8841DE29DD}" type="presOf" srcId="{DEC27817-CF01-4829-8E71-E7F79317D00D}" destId="{6F1CAE00-A6F7-4E7B-8D03-F70FB0B4934B}" srcOrd="0" destOrd="0" presId="urn:microsoft.com/office/officeart/2005/8/layout/cycle3"/>
    <dgm:cxn modelId="{EE14AB18-C602-46DB-9EE6-A990895FBB63}" type="presOf" srcId="{7E7503AB-5D70-4A50-9AE4-08492F61E501}" destId="{4676CA82-6CF4-425E-98E8-35FC73C0FAD9}" srcOrd="0" destOrd="0" presId="urn:microsoft.com/office/officeart/2005/8/layout/cycle3"/>
    <dgm:cxn modelId="{EF62FC55-78C9-4D34-B52E-A85CEE406D1E}" type="presOf" srcId="{0380729C-61FC-4959-81D0-0ADCD2BC8D56}" destId="{7E490B7C-109A-4664-8DA2-CB76E274E42E}" srcOrd="0" destOrd="0" presId="urn:microsoft.com/office/officeart/2005/8/layout/cycle3"/>
    <dgm:cxn modelId="{5D842F75-8009-4F47-B9E3-D445D2EFD41B}" srcId="{7E7503AB-5D70-4A50-9AE4-08492F61E501}" destId="{E89450A7-DB10-41A1-AA11-0D21F061720C}" srcOrd="1" destOrd="0" parTransId="{D3C17E67-9990-4862-B03A-C3557CFA9787}" sibTransId="{611DF97D-76AD-41F7-BB24-AD3E9B48336F}"/>
    <dgm:cxn modelId="{B193218B-A835-4DB0-A5D6-5B0CF0FB1C86}" type="presOf" srcId="{41EE42A8-5BEB-4B5C-87E9-2042218E4552}" destId="{C2CA2E32-21C2-4A8A-8BD5-37E9371B6643}" srcOrd="0" destOrd="0" presId="urn:microsoft.com/office/officeart/2005/8/layout/cycle3"/>
    <dgm:cxn modelId="{88B06E64-6849-482D-9667-0A8E0308D735}" type="presParOf" srcId="{4676CA82-6CF4-425E-98E8-35FC73C0FAD9}" destId="{AB3CAA34-8DE6-4790-9EA6-E5DE6298D651}" srcOrd="0" destOrd="0" presId="urn:microsoft.com/office/officeart/2005/8/layout/cycle3"/>
    <dgm:cxn modelId="{87573157-FE1F-4663-9995-A22B350F8A1E}" type="presParOf" srcId="{AB3CAA34-8DE6-4790-9EA6-E5DE6298D651}" destId="{C2CA2E32-21C2-4A8A-8BD5-37E9371B6643}" srcOrd="0" destOrd="0" presId="urn:microsoft.com/office/officeart/2005/8/layout/cycle3"/>
    <dgm:cxn modelId="{D4A505FF-6866-4B5D-823C-47C753983855}" type="presParOf" srcId="{AB3CAA34-8DE6-4790-9EA6-E5DE6298D651}" destId="{A4F6D0F7-926A-436D-A40A-052061EEAE30}" srcOrd="1" destOrd="0" presId="urn:microsoft.com/office/officeart/2005/8/layout/cycle3"/>
    <dgm:cxn modelId="{8FB628F9-E919-443F-907C-5BA9D95072CA}" type="presParOf" srcId="{AB3CAA34-8DE6-4790-9EA6-E5DE6298D651}" destId="{87B5DC3F-B111-4E23-84BF-005EB90F1204}" srcOrd="2" destOrd="0" presId="urn:microsoft.com/office/officeart/2005/8/layout/cycle3"/>
    <dgm:cxn modelId="{C7B71998-8CE2-4715-8668-0D92964FE832}" type="presParOf" srcId="{AB3CAA34-8DE6-4790-9EA6-E5DE6298D651}" destId="{6F1CAE00-A6F7-4E7B-8D03-F70FB0B4934B}" srcOrd="3" destOrd="0" presId="urn:microsoft.com/office/officeart/2005/8/layout/cycle3"/>
    <dgm:cxn modelId="{E9AA4599-5EFB-4DF7-974C-CA534ED7CB2E}" type="presParOf" srcId="{AB3CAA34-8DE6-4790-9EA6-E5DE6298D651}" destId="{7E490B7C-109A-4664-8DA2-CB76E274E42E}"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5FD44-6A58-4B2F-BB43-F19CF322C30C}">
      <dsp:nvSpPr>
        <dsp:cNvPr id="0" name=""/>
        <dsp:cNvSpPr/>
      </dsp:nvSpPr>
      <dsp:spPr>
        <a:xfrm>
          <a:off x="4018" y="610"/>
          <a:ext cx="8221563" cy="444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latin typeface="微軟正黑體" panose="020B0604030504040204" pitchFamily="34" charset="-120"/>
              <a:ea typeface="微軟正黑體" panose="020B0604030504040204" pitchFamily="34" charset="-120"/>
            </a:rPr>
            <a:t>範例</a:t>
          </a:r>
          <a:r>
            <a:rPr lang="zh-TW" altLang="en-US" sz="3200" b="1" kern="1200" dirty="0" smtClean="0">
              <a:latin typeface="微軟正黑體" panose="020B0604030504040204" pitchFamily="34" charset="-120"/>
              <a:ea typeface="微軟正黑體" panose="020B0604030504040204" pitchFamily="34" charset="-120"/>
            </a:rPr>
            <a:t>１</a:t>
          </a:r>
          <a:endParaRPr lang="zh-TW" sz="3200" kern="1200" dirty="0">
            <a:latin typeface="微軟正黑體" panose="020B0604030504040204" pitchFamily="34" charset="-120"/>
            <a:ea typeface="微軟正黑體" panose="020B0604030504040204" pitchFamily="34" charset="-120"/>
          </a:endParaRPr>
        </a:p>
      </dsp:txBody>
      <dsp:txXfrm>
        <a:off x="17040" y="13632"/>
        <a:ext cx="8195519" cy="418556"/>
      </dsp:txXfrm>
    </dsp:sp>
    <dsp:sp modelId="{7435A3FD-31E5-411C-9866-A88359BC06EC}">
      <dsp:nvSpPr>
        <dsp:cNvPr id="0" name=""/>
        <dsp:cNvSpPr/>
      </dsp:nvSpPr>
      <dsp:spPr>
        <a:xfrm>
          <a:off x="4018" y="634909"/>
          <a:ext cx="8221563" cy="44460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透過</a:t>
          </a:r>
          <a:r>
            <a:rPr lang="en-US" altLang="zh-TW" sz="2400" b="1" kern="1200" dirty="0" smtClean="0">
              <a:latin typeface="微軟正黑體" panose="020B0604030504040204" pitchFamily="34" charset="-120"/>
              <a:ea typeface="微軟正黑體" panose="020B0604030504040204" pitchFamily="34" charset="-120"/>
            </a:rPr>
            <a:t>IP</a:t>
          </a:r>
          <a:r>
            <a:rPr lang="zh-TW" altLang="en-US" sz="2400" b="1" kern="1200" dirty="0" smtClean="0">
              <a:latin typeface="微軟正黑體" panose="020B0604030504040204" pitchFamily="34" charset="-120"/>
              <a:ea typeface="微軟正黑體" panose="020B0604030504040204" pitchFamily="34" charset="-120"/>
            </a:rPr>
            <a:t>位址與網路遮罩來計算出網路識別碼。</a:t>
          </a:r>
          <a:endParaRPr lang="zh-TW" sz="2400" kern="1200" dirty="0">
            <a:latin typeface="微軟正黑體" panose="020B0604030504040204" pitchFamily="34" charset="-120"/>
            <a:ea typeface="微軟正黑體" panose="020B0604030504040204" pitchFamily="34" charset="-120"/>
          </a:endParaRPr>
        </a:p>
      </dsp:txBody>
      <dsp:txXfrm>
        <a:off x="17040" y="647931"/>
        <a:ext cx="8195519" cy="418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8C642-4B8A-4380-8407-7526F32531E3}">
      <dsp:nvSpPr>
        <dsp:cNvPr id="0" name=""/>
        <dsp:cNvSpPr/>
      </dsp:nvSpPr>
      <dsp:spPr>
        <a:xfrm>
          <a:off x="175238" y="1843"/>
          <a:ext cx="2393879" cy="143632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多工</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multiplexing</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175238" y="1843"/>
        <a:ext cx="2393879" cy="1436327"/>
      </dsp:txXfrm>
    </dsp:sp>
    <dsp:sp modelId="{9ADB5A0F-08AB-4569-B407-56CCC2B830E4}">
      <dsp:nvSpPr>
        <dsp:cNvPr id="0" name=""/>
        <dsp:cNvSpPr/>
      </dsp:nvSpPr>
      <dsp:spPr>
        <a:xfrm>
          <a:off x="2808505" y="1843"/>
          <a:ext cx="2393879" cy="1436327"/>
        </a:xfrm>
        <a:prstGeom prst="rect">
          <a:avLst/>
        </a:prstGeom>
        <a:gradFill rotWithShape="0">
          <a:gsLst>
            <a:gs pos="0">
              <a:schemeClr val="accent3">
                <a:hueOff val="2250053"/>
                <a:satOff val="-3376"/>
                <a:lumOff val="-549"/>
                <a:alphaOff val="0"/>
                <a:shade val="51000"/>
                <a:satMod val="130000"/>
              </a:schemeClr>
            </a:gs>
            <a:gs pos="80000">
              <a:schemeClr val="accent3">
                <a:hueOff val="2250053"/>
                <a:satOff val="-3376"/>
                <a:lumOff val="-549"/>
                <a:alphaOff val="0"/>
                <a:shade val="93000"/>
                <a:satMod val="130000"/>
              </a:schemeClr>
            </a:gs>
            <a:gs pos="100000">
              <a:schemeClr val="accent3">
                <a:hueOff val="2250053"/>
                <a:satOff val="-3376"/>
                <a:lumOff val="-54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流量控制</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flow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2808505" y="1843"/>
        <a:ext cx="2393879" cy="1436327"/>
      </dsp:txXfrm>
    </dsp:sp>
    <dsp:sp modelId="{7FD8BDEF-AFBC-4123-B1DF-0BE4FB3D5DCD}">
      <dsp:nvSpPr>
        <dsp:cNvPr id="0" name=""/>
        <dsp:cNvSpPr/>
      </dsp:nvSpPr>
      <dsp:spPr>
        <a:xfrm>
          <a:off x="5441772" y="1843"/>
          <a:ext cx="2393879" cy="1436327"/>
        </a:xfrm>
        <a:prstGeom prst="rect">
          <a:avLst/>
        </a:prstGeom>
        <a:gradFill rotWithShape="0">
          <a:gsLst>
            <a:gs pos="0">
              <a:schemeClr val="accent3">
                <a:hueOff val="4500106"/>
                <a:satOff val="-6752"/>
                <a:lumOff val="-1098"/>
                <a:alphaOff val="0"/>
                <a:shade val="51000"/>
                <a:satMod val="130000"/>
              </a:schemeClr>
            </a:gs>
            <a:gs pos="80000">
              <a:schemeClr val="accent3">
                <a:hueOff val="4500106"/>
                <a:satOff val="-6752"/>
                <a:lumOff val="-1098"/>
                <a:alphaOff val="0"/>
                <a:shade val="93000"/>
                <a:satMod val="130000"/>
              </a:schemeClr>
            </a:gs>
            <a:gs pos="100000">
              <a:schemeClr val="accent3">
                <a:hueOff val="4500106"/>
                <a:satOff val="-6752"/>
                <a:lumOff val="-10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壅塞控制（</a:t>
          </a:r>
          <a:r>
            <a:rPr lang="en-US" altLang="en-US" sz="2200" kern="1200" dirty="0" smtClean="0">
              <a:latin typeface="微軟正黑體" panose="020B0604030504040204" pitchFamily="34" charset="-120"/>
              <a:ea typeface="微軟正黑體" panose="020B0604030504040204" pitchFamily="34" charset="-120"/>
            </a:rPr>
            <a:t>congestion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5441772" y="1843"/>
        <a:ext cx="2393879" cy="1436327"/>
      </dsp:txXfrm>
    </dsp:sp>
    <dsp:sp modelId="{E13A0590-2947-42EE-9386-D42DA6ABCBDF}">
      <dsp:nvSpPr>
        <dsp:cNvPr id="0" name=""/>
        <dsp:cNvSpPr/>
      </dsp:nvSpPr>
      <dsp:spPr>
        <a:xfrm>
          <a:off x="175238" y="1677559"/>
          <a:ext cx="2393879" cy="1436327"/>
        </a:xfrm>
        <a:prstGeom prst="rect">
          <a:avLst/>
        </a:prstGeom>
        <a:gradFill rotWithShape="0">
          <a:gsLst>
            <a:gs pos="0">
              <a:schemeClr val="accent3">
                <a:hueOff val="6750158"/>
                <a:satOff val="-10128"/>
                <a:lumOff val="-1647"/>
                <a:alphaOff val="0"/>
                <a:shade val="51000"/>
                <a:satMod val="130000"/>
              </a:schemeClr>
            </a:gs>
            <a:gs pos="80000">
              <a:schemeClr val="accent3">
                <a:hueOff val="6750158"/>
                <a:satOff val="-10128"/>
                <a:lumOff val="-1647"/>
                <a:alphaOff val="0"/>
                <a:shade val="93000"/>
                <a:satMod val="130000"/>
              </a:schemeClr>
            </a:gs>
            <a:gs pos="100000">
              <a:schemeClr val="accent3">
                <a:hueOff val="6750158"/>
                <a:satOff val="-10128"/>
                <a:lumOff val="-16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連接導向（</a:t>
          </a:r>
          <a:r>
            <a:rPr lang="en-US" altLang="en-US" sz="2200" kern="1200" dirty="0" smtClean="0">
              <a:latin typeface="微軟正黑體" panose="020B0604030504040204" pitchFamily="34" charset="-120"/>
              <a:ea typeface="微軟正黑體" panose="020B0604030504040204" pitchFamily="34" charset="-120"/>
            </a:rPr>
            <a:t>connection-oriented</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175238" y="1677559"/>
        <a:ext cx="2393879" cy="1436327"/>
      </dsp:txXfrm>
    </dsp:sp>
    <dsp:sp modelId="{BDF32113-E7F9-427F-9F17-DA0B18B567E9}">
      <dsp:nvSpPr>
        <dsp:cNvPr id="0" name=""/>
        <dsp:cNvSpPr/>
      </dsp:nvSpPr>
      <dsp:spPr>
        <a:xfrm>
          <a:off x="2808505" y="1677559"/>
          <a:ext cx="2393879" cy="1436327"/>
        </a:xfrm>
        <a:prstGeom prst="rect">
          <a:avLst/>
        </a:prstGeom>
        <a:gradFill rotWithShape="0">
          <a:gsLst>
            <a:gs pos="0">
              <a:schemeClr val="accent3">
                <a:hueOff val="9000211"/>
                <a:satOff val="-13504"/>
                <a:lumOff val="-2196"/>
                <a:alphaOff val="0"/>
                <a:shade val="51000"/>
                <a:satMod val="130000"/>
              </a:schemeClr>
            </a:gs>
            <a:gs pos="80000">
              <a:schemeClr val="accent3">
                <a:hueOff val="9000211"/>
                <a:satOff val="-13504"/>
                <a:lumOff val="-2196"/>
                <a:alphaOff val="0"/>
                <a:shade val="93000"/>
                <a:satMod val="130000"/>
              </a:schemeClr>
            </a:gs>
            <a:gs pos="100000">
              <a:schemeClr val="accent3">
                <a:hueOff val="9000211"/>
                <a:satOff val="-13504"/>
                <a:lumOff val="-21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無連接導向（</a:t>
          </a:r>
          <a:r>
            <a:rPr lang="en-US" altLang="en-US" sz="2000" kern="1200" dirty="0" smtClean="0">
              <a:latin typeface="微軟正黑體" panose="020B0604030504040204" pitchFamily="34" charset="-120"/>
              <a:ea typeface="微軟正黑體" panose="020B0604030504040204" pitchFamily="34" charset="-120"/>
            </a:rPr>
            <a:t>connectionless</a:t>
          </a:r>
          <a:r>
            <a:rPr lang="zh-TW" altLang="en-US" sz="2200" kern="1200" dirty="0" smtClean="0">
              <a:latin typeface="微軟正黑體" panose="020B0604030504040204" pitchFamily="34" charset="-120"/>
              <a:ea typeface="微軟正黑體" panose="020B0604030504040204" pitchFamily="34" charset="-120"/>
            </a:rPr>
            <a:t>）連線</a:t>
          </a:r>
          <a:endParaRPr lang="zh-TW" altLang="en-US" sz="2200" kern="1200" dirty="0">
            <a:latin typeface="微軟正黑體" panose="020B0604030504040204" pitchFamily="34" charset="-120"/>
            <a:ea typeface="微軟正黑體" panose="020B0604030504040204" pitchFamily="34" charset="-120"/>
          </a:endParaRPr>
        </a:p>
      </dsp:txBody>
      <dsp:txXfrm>
        <a:off x="2808505" y="1677559"/>
        <a:ext cx="2393879" cy="1436327"/>
      </dsp:txXfrm>
    </dsp:sp>
    <dsp:sp modelId="{D5208BF1-A8E7-4370-8311-BB34E64A6826}">
      <dsp:nvSpPr>
        <dsp:cNvPr id="0" name=""/>
        <dsp:cNvSpPr/>
      </dsp:nvSpPr>
      <dsp:spPr>
        <a:xfrm>
          <a:off x="5441772" y="1677559"/>
          <a:ext cx="2393879" cy="1436327"/>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可靠（</a:t>
          </a:r>
          <a:r>
            <a:rPr lang="en-US" altLang="en-US" sz="2200" kern="1200" dirty="0" smtClean="0">
              <a:latin typeface="微軟正黑體" panose="020B0604030504040204" pitchFamily="34" charset="-120"/>
              <a:ea typeface="微軟正黑體" panose="020B0604030504040204" pitchFamily="34" charset="-120"/>
            </a:rPr>
            <a:t>reliable</a:t>
          </a:r>
          <a:r>
            <a:rPr lang="zh-TW" altLang="en-US" sz="2200" kern="1200" dirty="0" smtClean="0">
              <a:latin typeface="微軟正黑體" panose="020B0604030504040204" pitchFamily="34" charset="-120"/>
              <a:ea typeface="微軟正黑體" panose="020B0604030504040204" pitchFamily="34" charset="-120"/>
            </a:rPr>
            <a:t>）傳輸</a:t>
          </a:r>
          <a:endParaRPr lang="zh-TW" altLang="en-US" sz="2200" kern="1200" dirty="0">
            <a:latin typeface="微軟正黑體" panose="020B0604030504040204" pitchFamily="34" charset="-120"/>
            <a:ea typeface="微軟正黑體" panose="020B0604030504040204" pitchFamily="34" charset="-120"/>
          </a:endParaRPr>
        </a:p>
      </dsp:txBody>
      <dsp:txXfrm>
        <a:off x="5441772" y="1677559"/>
        <a:ext cx="2393879" cy="1436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76F81-BF68-4DDB-9BB7-32F5AF990B3C}">
      <dsp:nvSpPr>
        <dsp:cNvPr id="0" name=""/>
        <dsp:cNvSpPr/>
      </dsp:nvSpPr>
      <dsp:spPr>
        <a:xfrm>
          <a:off x="649414" y="383"/>
          <a:ext cx="2736280" cy="68407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1" kern="1200" dirty="0" err="1" smtClean="0">
              <a:latin typeface="微軟正黑體" panose="020B0604030504040204" pitchFamily="34" charset="-120"/>
              <a:ea typeface="微軟正黑體" panose="020B0604030504040204" pitchFamily="34" charset="-120"/>
            </a:rPr>
            <a:t>UDP</a:t>
          </a:r>
          <a:r>
            <a:rPr lang="zh-TW" altLang="en-US" sz="3600" b="1" kern="1200" dirty="0" smtClean="0">
              <a:latin typeface="微軟正黑體" panose="020B0604030504040204" pitchFamily="34" charset="-120"/>
              <a:ea typeface="微軟正黑體" panose="020B0604030504040204" pitchFamily="34" charset="-120"/>
            </a:rPr>
            <a:t>協定</a:t>
          </a:r>
          <a:endParaRPr lang="zh-TW" altLang="en-US" sz="3600" b="1" kern="1200" dirty="0">
            <a:latin typeface="微軟正黑體" panose="020B0604030504040204" pitchFamily="34" charset="-120"/>
            <a:ea typeface="微軟正黑體" panose="020B0604030504040204" pitchFamily="34" charset="-120"/>
          </a:endParaRPr>
        </a:p>
      </dsp:txBody>
      <dsp:txXfrm>
        <a:off x="669450" y="20419"/>
        <a:ext cx="2696208" cy="643998"/>
      </dsp:txXfrm>
    </dsp:sp>
    <dsp:sp modelId="{4C18955D-61AD-4B37-97D3-59C5C99DB71A}">
      <dsp:nvSpPr>
        <dsp:cNvPr id="0" name=""/>
        <dsp:cNvSpPr/>
      </dsp:nvSpPr>
      <dsp:spPr>
        <a:xfrm rot="5400000">
          <a:off x="1957698" y="744309"/>
          <a:ext cx="119712" cy="119712"/>
        </a:xfrm>
        <a:prstGeom prst="rightArrow">
          <a:avLst>
            <a:gd name="adj1" fmla="val 667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05AE9C0-7ED1-49B3-B150-74E2F868242F}">
      <dsp:nvSpPr>
        <dsp:cNvPr id="0" name=""/>
        <dsp:cNvSpPr/>
      </dsp:nvSpPr>
      <dsp:spPr>
        <a:xfrm>
          <a:off x="649414" y="923877"/>
          <a:ext cx="2736280" cy="684070"/>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僅僅會將有問題的封包丟棄</a:t>
          </a:r>
          <a:endParaRPr lang="zh-TW" altLang="en-US" sz="2000" b="1" kern="1200" dirty="0">
            <a:latin typeface="微軟正黑體" panose="020B0604030504040204" pitchFamily="34" charset="-120"/>
            <a:ea typeface="微軟正黑體" panose="020B0604030504040204" pitchFamily="34" charset="-120"/>
          </a:endParaRPr>
        </a:p>
      </dsp:txBody>
      <dsp:txXfrm>
        <a:off x="669450" y="943913"/>
        <a:ext cx="2696208" cy="643998"/>
      </dsp:txXfrm>
    </dsp:sp>
    <dsp:sp modelId="{EE1F90C9-108D-4B75-9108-3E913E06C222}">
      <dsp:nvSpPr>
        <dsp:cNvPr id="0" name=""/>
        <dsp:cNvSpPr/>
      </dsp:nvSpPr>
      <dsp:spPr>
        <a:xfrm rot="5400000">
          <a:off x="1957698" y="1667803"/>
          <a:ext cx="119712" cy="119712"/>
        </a:xfrm>
        <a:prstGeom prst="rightArrow">
          <a:avLst>
            <a:gd name="adj1" fmla="val 667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64DEAF6-EF4C-40CF-84E3-77AFE97B697E}">
      <dsp:nvSpPr>
        <dsp:cNvPr id="0" name=""/>
        <dsp:cNvSpPr/>
      </dsp:nvSpPr>
      <dsp:spPr>
        <a:xfrm>
          <a:off x="649414" y="1847372"/>
          <a:ext cx="2736280" cy="684070"/>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無法偵測封包遺失</a:t>
          </a:r>
          <a:endParaRPr lang="zh-TW" altLang="en-US" sz="2000" b="1" kern="1200" dirty="0">
            <a:latin typeface="微軟正黑體" panose="020B0604030504040204" pitchFamily="34" charset="-120"/>
            <a:ea typeface="微軟正黑體" panose="020B0604030504040204" pitchFamily="34" charset="-120"/>
          </a:endParaRPr>
        </a:p>
      </dsp:txBody>
      <dsp:txXfrm>
        <a:off x="669450" y="1867408"/>
        <a:ext cx="2696208" cy="643998"/>
      </dsp:txXfrm>
    </dsp:sp>
    <dsp:sp modelId="{79D9AE4A-1271-4950-BB8E-E9135B1C2F1F}">
      <dsp:nvSpPr>
        <dsp:cNvPr id="0" name=""/>
        <dsp:cNvSpPr/>
      </dsp:nvSpPr>
      <dsp:spPr>
        <a:xfrm>
          <a:off x="3914124" y="383"/>
          <a:ext cx="2736280" cy="68407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1" kern="1200" dirty="0" smtClean="0">
              <a:latin typeface="微軟正黑體" panose="020B0604030504040204" pitchFamily="34" charset="-120"/>
              <a:ea typeface="微軟正黑體" panose="020B0604030504040204" pitchFamily="34" charset="-120"/>
            </a:rPr>
            <a:t>TCP</a:t>
          </a:r>
          <a:r>
            <a:rPr lang="zh-TW" altLang="en-US" sz="3600" b="1" kern="1200" dirty="0" smtClean="0">
              <a:latin typeface="微軟正黑體" panose="020B0604030504040204" pitchFamily="34" charset="-120"/>
              <a:ea typeface="微軟正黑體" panose="020B0604030504040204" pitchFamily="34" charset="-120"/>
            </a:rPr>
            <a:t>協定</a:t>
          </a:r>
          <a:endParaRPr lang="zh-TW" altLang="en-US" sz="3600" b="1" kern="1200" dirty="0">
            <a:latin typeface="微軟正黑體" panose="020B0604030504040204" pitchFamily="34" charset="-120"/>
            <a:ea typeface="微軟正黑體" panose="020B0604030504040204" pitchFamily="34" charset="-120"/>
          </a:endParaRPr>
        </a:p>
      </dsp:txBody>
      <dsp:txXfrm>
        <a:off x="3934160" y="20419"/>
        <a:ext cx="2696208" cy="643998"/>
      </dsp:txXfrm>
    </dsp:sp>
    <dsp:sp modelId="{C0B52F8D-1435-47AF-AC4F-5F373D1C51C2}">
      <dsp:nvSpPr>
        <dsp:cNvPr id="0" name=""/>
        <dsp:cNvSpPr/>
      </dsp:nvSpPr>
      <dsp:spPr>
        <a:xfrm rot="5400000">
          <a:off x="5222408" y="744309"/>
          <a:ext cx="119712" cy="119712"/>
        </a:xfrm>
        <a:prstGeom prst="rightArrow">
          <a:avLst>
            <a:gd name="adj1" fmla="val 667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EC6C7CB-94F8-4E3A-8494-53926309F3D3}">
      <dsp:nvSpPr>
        <dsp:cNvPr id="0" name=""/>
        <dsp:cNvSpPr/>
      </dsp:nvSpPr>
      <dsp:spPr>
        <a:xfrm>
          <a:off x="3768773" y="923877"/>
          <a:ext cx="3026982" cy="684070"/>
        </a:xfrm>
        <a:prstGeom prst="roundRect">
          <a:avLst>
            <a:gd name="adj" fmla="val 1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just"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b="1" kern="1200" dirty="0">
            <a:latin typeface="微軟正黑體" panose="020B0604030504040204" pitchFamily="34" charset="-120"/>
            <a:ea typeface="微軟正黑體" panose="020B0604030504040204" pitchFamily="34" charset="-120"/>
          </a:endParaRPr>
        </a:p>
      </dsp:txBody>
      <dsp:txXfrm>
        <a:off x="3788809" y="943913"/>
        <a:ext cx="2986910" cy="643998"/>
      </dsp:txXfrm>
    </dsp:sp>
    <dsp:sp modelId="{D6F2FA4A-CDA3-4B63-B81D-C2D9C519543A}">
      <dsp:nvSpPr>
        <dsp:cNvPr id="0" name=""/>
        <dsp:cNvSpPr/>
      </dsp:nvSpPr>
      <dsp:spPr>
        <a:xfrm rot="5400000">
          <a:off x="5222408" y="1667803"/>
          <a:ext cx="119712" cy="119712"/>
        </a:xfrm>
        <a:prstGeom prst="rightArrow">
          <a:avLst>
            <a:gd name="adj1" fmla="val 667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E150D85-7367-4AAA-B9A2-8157BA7895B7}">
      <dsp:nvSpPr>
        <dsp:cNvPr id="0" name=""/>
        <dsp:cNvSpPr/>
      </dsp:nvSpPr>
      <dsp:spPr>
        <a:xfrm>
          <a:off x="3768773" y="1847372"/>
          <a:ext cx="3026982" cy="1402767"/>
        </a:xfrm>
        <a:prstGeom prst="roundRect">
          <a:avLst>
            <a:gd name="adj" fmla="val 1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just"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b="1" kern="1200" dirty="0">
            <a:latin typeface="微軟正黑體" panose="020B0604030504040204" pitchFamily="34" charset="-120"/>
            <a:ea typeface="微軟正黑體" panose="020B0604030504040204" pitchFamily="34" charset="-120"/>
          </a:endParaRPr>
        </a:p>
      </dsp:txBody>
      <dsp:txXfrm>
        <a:off x="3809859" y="1888458"/>
        <a:ext cx="2944810" cy="13205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5FD44-6A58-4B2F-BB43-F19CF322C30C}">
      <dsp:nvSpPr>
        <dsp:cNvPr id="0" name=""/>
        <dsp:cNvSpPr/>
      </dsp:nvSpPr>
      <dsp:spPr>
        <a:xfrm>
          <a:off x="4018" y="610"/>
          <a:ext cx="8221563" cy="444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latin typeface="微軟正黑體" panose="020B0604030504040204" pitchFamily="34" charset="-120"/>
              <a:ea typeface="微軟正黑體" panose="020B0604030504040204" pitchFamily="34" charset="-120"/>
            </a:rPr>
            <a:t>範例</a:t>
          </a:r>
          <a:r>
            <a:rPr lang="zh-TW" altLang="en-US" sz="3200" b="1" kern="1200" dirty="0" smtClean="0">
              <a:latin typeface="微軟正黑體" panose="020B0604030504040204" pitchFamily="34" charset="-120"/>
              <a:ea typeface="微軟正黑體" panose="020B0604030504040204" pitchFamily="34" charset="-120"/>
            </a:rPr>
            <a:t> </a:t>
          </a:r>
          <a:r>
            <a:rPr lang="en-US" altLang="zh-TW" sz="3200" b="1" kern="1200" dirty="0" smtClean="0">
              <a:latin typeface="微軟正黑體" panose="020B0604030504040204" pitchFamily="34" charset="-120"/>
              <a:ea typeface="微軟正黑體" panose="020B0604030504040204" pitchFamily="34" charset="-120"/>
            </a:rPr>
            <a:t>2</a:t>
          </a:r>
          <a:r>
            <a:rPr lang="zh-TW" altLang="en-US" sz="3200" b="1" kern="1200" dirty="0" smtClean="0">
              <a:latin typeface="微軟正黑體" panose="020B0604030504040204" pitchFamily="34" charset="-120"/>
              <a:ea typeface="微軟正黑體" panose="020B0604030504040204" pitchFamily="34" charset="-120"/>
            </a:rPr>
            <a:t>  </a:t>
          </a:r>
          <a:endParaRPr lang="zh-TW" sz="3200" kern="1200" dirty="0">
            <a:latin typeface="微軟正黑體" panose="020B0604030504040204" pitchFamily="34" charset="-120"/>
            <a:ea typeface="微軟正黑體" panose="020B0604030504040204" pitchFamily="34" charset="-120"/>
          </a:endParaRPr>
        </a:p>
      </dsp:txBody>
      <dsp:txXfrm>
        <a:off x="17040" y="13632"/>
        <a:ext cx="8195519" cy="418556"/>
      </dsp:txXfrm>
    </dsp:sp>
    <dsp:sp modelId="{7435A3FD-31E5-411C-9866-A88359BC06EC}">
      <dsp:nvSpPr>
        <dsp:cNvPr id="0" name=""/>
        <dsp:cNvSpPr/>
      </dsp:nvSpPr>
      <dsp:spPr>
        <a:xfrm>
          <a:off x="4018" y="634909"/>
          <a:ext cx="8221563" cy="44460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錯誤檢查碼的計算及驗證範例。</a:t>
          </a:r>
          <a:endParaRPr lang="zh-TW" sz="2400" kern="1200" dirty="0">
            <a:latin typeface="微軟正黑體" panose="020B0604030504040204" pitchFamily="34" charset="-120"/>
            <a:ea typeface="微軟正黑體" panose="020B0604030504040204" pitchFamily="34" charset="-120"/>
          </a:endParaRPr>
        </a:p>
      </dsp:txBody>
      <dsp:txXfrm>
        <a:off x="17040" y="647931"/>
        <a:ext cx="8195519" cy="4185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6D0F7-926A-436D-A40A-052061EEAE30}">
      <dsp:nvSpPr>
        <dsp:cNvPr id="0" name=""/>
        <dsp:cNvSpPr/>
      </dsp:nvSpPr>
      <dsp:spPr>
        <a:xfrm>
          <a:off x="2713872" y="-68293"/>
          <a:ext cx="2801854" cy="2801854"/>
        </a:xfrm>
        <a:prstGeom prst="circularArrow">
          <a:avLst>
            <a:gd name="adj1" fmla="val 4668"/>
            <a:gd name="adj2" fmla="val 272909"/>
            <a:gd name="adj3" fmla="val 12884771"/>
            <a:gd name="adj4" fmla="val 17994542"/>
            <a:gd name="adj5" fmla="val 4847"/>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2CA2E32-21C2-4A8A-8BD5-37E9371B6643}">
      <dsp:nvSpPr>
        <dsp:cNvPr id="0" name=""/>
        <dsp:cNvSpPr/>
      </dsp:nvSpPr>
      <dsp:spPr>
        <a:xfrm>
          <a:off x="3194595" y="696"/>
          <a:ext cx="1840408" cy="92020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網路測試與調整</a:t>
          </a:r>
          <a:endParaRPr lang="zh-TW" altLang="en-US" sz="2400" kern="1200" dirty="0">
            <a:latin typeface="微軟正黑體" panose="020B0604030504040204" pitchFamily="34" charset="-120"/>
            <a:ea typeface="微軟正黑體" panose="020B0604030504040204" pitchFamily="34" charset="-120"/>
          </a:endParaRPr>
        </a:p>
      </dsp:txBody>
      <dsp:txXfrm>
        <a:off x="3239516" y="45617"/>
        <a:ext cx="1750566" cy="830362"/>
      </dsp:txXfrm>
    </dsp:sp>
    <dsp:sp modelId="{87B5DC3F-B111-4E23-84BF-005EB90F1204}">
      <dsp:nvSpPr>
        <dsp:cNvPr id="0" name=""/>
        <dsp:cNvSpPr/>
      </dsp:nvSpPr>
      <dsp:spPr>
        <a:xfrm>
          <a:off x="4200647" y="1006747"/>
          <a:ext cx="1840408" cy="920204"/>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網路安全</a:t>
          </a:r>
          <a:r>
            <a:rPr lang="en-US" altLang="zh-TW" sz="2400" b="0" kern="1200" dirty="0" smtClean="0">
              <a:latin typeface="微軟正黑體" panose="020B0604030504040204" pitchFamily="34" charset="-120"/>
              <a:ea typeface="微軟正黑體" panose="020B0604030504040204" pitchFamily="34" charset="-120"/>
            </a:rPr>
            <a:t/>
          </a:r>
          <a:br>
            <a:rPr lang="en-US" altLang="zh-TW" sz="2400" b="0" kern="1200" dirty="0" smtClean="0">
              <a:latin typeface="微軟正黑體" panose="020B0604030504040204" pitchFamily="34" charset="-120"/>
              <a:ea typeface="微軟正黑體" panose="020B0604030504040204" pitchFamily="34" charset="-120"/>
            </a:rPr>
          </a:br>
          <a:r>
            <a:rPr lang="zh-TW" altLang="en-US" sz="2400" b="0" kern="1200" dirty="0" smtClean="0">
              <a:latin typeface="微軟正黑體" panose="020B0604030504040204" pitchFamily="34" charset="-120"/>
              <a:ea typeface="微軟正黑體" panose="020B0604030504040204" pitchFamily="34" charset="-120"/>
            </a:rPr>
            <a:t>測試</a:t>
          </a:r>
          <a:endParaRPr lang="en-US" altLang="zh-TW" sz="2400" b="0" kern="1200" dirty="0" smtClean="0">
            <a:latin typeface="微軟正黑體" panose="020B0604030504040204" pitchFamily="34" charset="-120"/>
            <a:ea typeface="微軟正黑體" panose="020B0604030504040204" pitchFamily="34" charset="-120"/>
          </a:endParaRPr>
        </a:p>
      </dsp:txBody>
      <dsp:txXfrm>
        <a:off x="4245568" y="1051668"/>
        <a:ext cx="1750566" cy="830362"/>
      </dsp:txXfrm>
    </dsp:sp>
    <dsp:sp modelId="{6F1CAE00-A6F7-4E7B-8D03-F70FB0B4934B}">
      <dsp:nvSpPr>
        <dsp:cNvPr id="0" name=""/>
        <dsp:cNvSpPr/>
      </dsp:nvSpPr>
      <dsp:spPr>
        <a:xfrm>
          <a:off x="3194595" y="2012799"/>
          <a:ext cx="1840408" cy="920204"/>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教育和培訓</a:t>
          </a:r>
          <a:endParaRPr lang="en-US" altLang="zh-TW" sz="2400" b="0" kern="1200" dirty="0" smtClean="0">
            <a:latin typeface="微軟正黑體" panose="020B0604030504040204" pitchFamily="34" charset="-120"/>
            <a:ea typeface="微軟正黑體" panose="020B0604030504040204" pitchFamily="34" charset="-120"/>
          </a:endParaRPr>
        </a:p>
      </dsp:txBody>
      <dsp:txXfrm>
        <a:off x="3239516" y="2057720"/>
        <a:ext cx="1750566" cy="830362"/>
      </dsp:txXfrm>
    </dsp:sp>
    <dsp:sp modelId="{7E490B7C-109A-4664-8DA2-CB76E274E42E}">
      <dsp:nvSpPr>
        <dsp:cNvPr id="0" name=""/>
        <dsp:cNvSpPr/>
      </dsp:nvSpPr>
      <dsp:spPr>
        <a:xfrm>
          <a:off x="2188543" y="1006747"/>
          <a:ext cx="1840408" cy="920204"/>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b="0" kern="1200" dirty="0" smtClean="0">
              <a:latin typeface="微軟正黑體" panose="020B0604030504040204" pitchFamily="34" charset="-120"/>
              <a:ea typeface="微軟正黑體" panose="020B0604030504040204" pitchFamily="34" charset="-120"/>
            </a:rPr>
            <a:t>研究和開發</a:t>
          </a:r>
          <a:endParaRPr lang="zh-TW" altLang="en-US" sz="2400" kern="1200" dirty="0">
            <a:latin typeface="微軟正黑體" panose="020B0604030504040204" pitchFamily="34" charset="-120"/>
            <a:ea typeface="微軟正黑體" panose="020B0604030504040204" pitchFamily="34" charset="-120"/>
          </a:endParaRPr>
        </a:p>
      </dsp:txBody>
      <dsp:txXfrm>
        <a:off x="2233464" y="1051668"/>
        <a:ext cx="1750566" cy="8303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5B13CD-5B19-4525-82CD-3A65567138FB}" type="datetimeFigureOut">
              <a:rPr lang="zh-TW" altLang="en-US" smtClean="0"/>
              <a:t>2025/6/19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F4914-B167-42A9-A312-51A7DF1FEEBE}" type="slidenum">
              <a:rPr lang="zh-TW" altLang="en-US" smtClean="0"/>
              <a:t>‹#›</a:t>
            </a:fld>
            <a:endParaRPr lang="zh-TW" altLang="en-US"/>
          </a:p>
        </p:txBody>
      </p:sp>
    </p:spTree>
    <p:extLst>
      <p:ext uri="{BB962C8B-B14F-4D97-AF65-F5344CB8AC3E}">
        <p14:creationId xmlns:p14="http://schemas.microsoft.com/office/powerpoint/2010/main" val="2280948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2025/6/19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22AB3888-E9BA-4EFE-B7F9-6357771FFF42}" type="slidenum">
              <a:rPr lang="zh-TW" altLang="en-US" smtClean="0">
                <a:latin typeface="Times New Roman" pitchFamily="18" charset="0"/>
              </a:rPr>
              <a:pPr/>
              <a:t>2</a:t>
            </a:fld>
            <a:endParaRPr lang="en-US" altLang="zh-TW" smtClean="0">
              <a:latin typeface="Times New Roman" pitchFamily="18" charset="0"/>
            </a:endParaRPr>
          </a:p>
        </p:txBody>
      </p:sp>
      <p:sp>
        <p:nvSpPr>
          <p:cNvPr id="157699" name="Rectangle 2"/>
          <p:cNvSpPr>
            <a:spLocks noGrp="1" noRot="1" noChangeAspect="1" noChangeArrowheads="1" noTextEdit="1"/>
          </p:cNvSpPr>
          <p:nvPr>
            <p:ph type="sldImg"/>
          </p:nvPr>
        </p:nvSpPr>
        <p:spPr>
          <a:xfrm>
            <a:off x="381000" y="685800"/>
            <a:ext cx="6096000" cy="3429000"/>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3653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06</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2956"/>
            <a:ext cx="9170078" cy="4764079"/>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prstClr val="white"/>
              </a:solidFill>
            </a:endParaRPr>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9" name="矩形 48"/>
          <p:cNvSpPr/>
          <p:nvPr userDrawn="1"/>
        </p:nvSpPr>
        <p:spPr>
          <a:xfrm>
            <a:off x="3896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矩形 49"/>
          <p:cNvSpPr/>
          <p:nvPr userDrawn="1"/>
        </p:nvSpPr>
        <p:spPr>
          <a:xfrm>
            <a:off x="258071"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1" name="矩形 50"/>
          <p:cNvSpPr/>
          <p:nvPr userDrawn="1"/>
        </p:nvSpPr>
        <p:spPr>
          <a:xfrm>
            <a:off x="5420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2" name="矩形 51"/>
          <p:cNvSpPr/>
          <p:nvPr userDrawn="1"/>
        </p:nvSpPr>
        <p:spPr>
          <a:xfrm>
            <a:off x="6944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3" name="矩形 52"/>
          <p:cNvSpPr/>
          <p:nvPr userDrawn="1"/>
        </p:nvSpPr>
        <p:spPr>
          <a:xfrm>
            <a:off x="89969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4" name="矩形 53"/>
          <p:cNvSpPr/>
          <p:nvPr userDrawn="1"/>
        </p:nvSpPr>
        <p:spPr>
          <a:xfrm>
            <a:off x="11728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5" name="矩形 54"/>
          <p:cNvSpPr/>
          <p:nvPr userDrawn="1"/>
        </p:nvSpPr>
        <p:spPr>
          <a:xfrm>
            <a:off x="1041262"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6" name="矩形 55"/>
          <p:cNvSpPr/>
          <p:nvPr userDrawn="1"/>
        </p:nvSpPr>
        <p:spPr>
          <a:xfrm>
            <a:off x="13252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7" name="矩形 56"/>
          <p:cNvSpPr/>
          <p:nvPr userDrawn="1"/>
        </p:nvSpPr>
        <p:spPr>
          <a:xfrm>
            <a:off x="14776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8" name="矩形 57"/>
          <p:cNvSpPr/>
          <p:nvPr userDrawn="1"/>
        </p:nvSpPr>
        <p:spPr>
          <a:xfrm>
            <a:off x="169875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9" name="矩形 58"/>
          <p:cNvSpPr/>
          <p:nvPr userDrawn="1"/>
        </p:nvSpPr>
        <p:spPr>
          <a:xfrm>
            <a:off x="19719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0" name="矩形 59"/>
          <p:cNvSpPr/>
          <p:nvPr userDrawn="1"/>
        </p:nvSpPr>
        <p:spPr>
          <a:xfrm>
            <a:off x="1840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1" name="矩形 60"/>
          <p:cNvSpPr/>
          <p:nvPr userDrawn="1"/>
        </p:nvSpPr>
        <p:spPr>
          <a:xfrm>
            <a:off x="21243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2" name="矩形 61"/>
          <p:cNvSpPr/>
          <p:nvPr userDrawn="1"/>
        </p:nvSpPr>
        <p:spPr>
          <a:xfrm>
            <a:off x="22767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3" name="矩形 62"/>
          <p:cNvSpPr/>
          <p:nvPr userDrawn="1"/>
        </p:nvSpPr>
        <p:spPr>
          <a:xfrm>
            <a:off x="2512459"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4" name="矩形 63"/>
          <p:cNvSpPr/>
          <p:nvPr userDrawn="1"/>
        </p:nvSpPr>
        <p:spPr>
          <a:xfrm>
            <a:off x="27856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5" name="矩形 64"/>
          <p:cNvSpPr/>
          <p:nvPr userDrawn="1"/>
        </p:nvSpPr>
        <p:spPr>
          <a:xfrm>
            <a:off x="2654024"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6" name="矩形 65"/>
          <p:cNvSpPr/>
          <p:nvPr userDrawn="1"/>
        </p:nvSpPr>
        <p:spPr>
          <a:xfrm>
            <a:off x="29380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7" name="矩形 66"/>
          <p:cNvSpPr/>
          <p:nvPr userDrawn="1"/>
        </p:nvSpPr>
        <p:spPr>
          <a:xfrm>
            <a:off x="30904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8" name="矩形 67"/>
          <p:cNvSpPr/>
          <p:nvPr userDrawn="1"/>
        </p:nvSpPr>
        <p:spPr>
          <a:xfrm>
            <a:off x="331893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9" name="矩形 68"/>
          <p:cNvSpPr/>
          <p:nvPr userDrawn="1"/>
        </p:nvSpPr>
        <p:spPr>
          <a:xfrm>
            <a:off x="35921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0" name="矩形 69"/>
          <p:cNvSpPr/>
          <p:nvPr userDrawn="1"/>
        </p:nvSpPr>
        <p:spPr>
          <a:xfrm>
            <a:off x="346050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1" name="矩形 70"/>
          <p:cNvSpPr/>
          <p:nvPr userDrawn="1"/>
        </p:nvSpPr>
        <p:spPr>
          <a:xfrm>
            <a:off x="37445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2" name="矩形 71"/>
          <p:cNvSpPr/>
          <p:nvPr userDrawn="1"/>
        </p:nvSpPr>
        <p:spPr>
          <a:xfrm>
            <a:off x="38969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3" name="矩形 72"/>
          <p:cNvSpPr/>
          <p:nvPr userDrawn="1"/>
        </p:nvSpPr>
        <p:spPr>
          <a:xfrm>
            <a:off x="412902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4" name="矩形 73"/>
          <p:cNvSpPr/>
          <p:nvPr userDrawn="1"/>
        </p:nvSpPr>
        <p:spPr>
          <a:xfrm>
            <a:off x="44022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5" name="矩形 74"/>
          <p:cNvSpPr/>
          <p:nvPr userDrawn="1"/>
        </p:nvSpPr>
        <p:spPr>
          <a:xfrm>
            <a:off x="427059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6" name="矩形 75"/>
          <p:cNvSpPr/>
          <p:nvPr userDrawn="1"/>
        </p:nvSpPr>
        <p:spPr>
          <a:xfrm>
            <a:off x="45546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7" name="矩形 76"/>
          <p:cNvSpPr/>
          <p:nvPr userDrawn="1"/>
        </p:nvSpPr>
        <p:spPr>
          <a:xfrm>
            <a:off x="47070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8" name="矩形 77"/>
          <p:cNvSpPr/>
          <p:nvPr userDrawn="1"/>
        </p:nvSpPr>
        <p:spPr>
          <a:xfrm>
            <a:off x="493911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9" name="矩形 78"/>
          <p:cNvSpPr/>
          <p:nvPr userDrawn="1"/>
        </p:nvSpPr>
        <p:spPr>
          <a:xfrm>
            <a:off x="52123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0" name="矩形 79"/>
          <p:cNvSpPr/>
          <p:nvPr userDrawn="1"/>
        </p:nvSpPr>
        <p:spPr>
          <a:xfrm>
            <a:off x="508068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1" name="矩形 80"/>
          <p:cNvSpPr/>
          <p:nvPr userDrawn="1"/>
        </p:nvSpPr>
        <p:spPr>
          <a:xfrm>
            <a:off x="536470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2" name="矩形 81"/>
          <p:cNvSpPr/>
          <p:nvPr userDrawn="1"/>
        </p:nvSpPr>
        <p:spPr>
          <a:xfrm>
            <a:off x="55171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3" name="矩形 82"/>
          <p:cNvSpPr/>
          <p:nvPr userDrawn="1"/>
        </p:nvSpPr>
        <p:spPr>
          <a:xfrm>
            <a:off x="574920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4" name="矩形 83"/>
          <p:cNvSpPr/>
          <p:nvPr userDrawn="1"/>
        </p:nvSpPr>
        <p:spPr>
          <a:xfrm>
            <a:off x="60223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5" name="矩形 84"/>
          <p:cNvSpPr/>
          <p:nvPr userDrawn="1"/>
        </p:nvSpPr>
        <p:spPr>
          <a:xfrm>
            <a:off x="5890773"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6" name="矩形 85"/>
          <p:cNvSpPr/>
          <p:nvPr userDrawn="1"/>
        </p:nvSpPr>
        <p:spPr>
          <a:xfrm>
            <a:off x="61747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7" name="矩形 86"/>
          <p:cNvSpPr/>
          <p:nvPr userDrawn="1"/>
        </p:nvSpPr>
        <p:spPr>
          <a:xfrm>
            <a:off x="63271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8" name="矩形 87"/>
          <p:cNvSpPr/>
          <p:nvPr userDrawn="1"/>
        </p:nvSpPr>
        <p:spPr>
          <a:xfrm>
            <a:off x="6563897"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9" name="矩形 88"/>
          <p:cNvSpPr/>
          <p:nvPr userDrawn="1"/>
        </p:nvSpPr>
        <p:spPr>
          <a:xfrm>
            <a:off x="68370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0" name="矩形 89"/>
          <p:cNvSpPr/>
          <p:nvPr userDrawn="1"/>
        </p:nvSpPr>
        <p:spPr>
          <a:xfrm>
            <a:off x="670546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1" name="矩形 90"/>
          <p:cNvSpPr/>
          <p:nvPr userDrawn="1"/>
        </p:nvSpPr>
        <p:spPr>
          <a:xfrm>
            <a:off x="69894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2" name="矩形 91"/>
          <p:cNvSpPr/>
          <p:nvPr userDrawn="1"/>
        </p:nvSpPr>
        <p:spPr>
          <a:xfrm>
            <a:off x="71418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3" name="矩形 92"/>
          <p:cNvSpPr/>
          <p:nvPr userDrawn="1"/>
        </p:nvSpPr>
        <p:spPr>
          <a:xfrm>
            <a:off x="736938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4" name="矩形 93"/>
          <p:cNvSpPr/>
          <p:nvPr userDrawn="1"/>
        </p:nvSpPr>
        <p:spPr>
          <a:xfrm>
            <a:off x="76425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5" name="矩形 94"/>
          <p:cNvSpPr/>
          <p:nvPr userDrawn="1"/>
        </p:nvSpPr>
        <p:spPr>
          <a:xfrm>
            <a:off x="751095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6" name="矩形 95"/>
          <p:cNvSpPr/>
          <p:nvPr userDrawn="1"/>
        </p:nvSpPr>
        <p:spPr>
          <a:xfrm>
            <a:off x="77949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7" name="矩形 96"/>
          <p:cNvSpPr/>
          <p:nvPr userDrawn="1"/>
        </p:nvSpPr>
        <p:spPr>
          <a:xfrm>
            <a:off x="79473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8" name="矩形 97"/>
          <p:cNvSpPr/>
          <p:nvPr userDrawn="1"/>
        </p:nvSpPr>
        <p:spPr>
          <a:xfrm>
            <a:off x="817173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9" name="矩形 98"/>
          <p:cNvSpPr/>
          <p:nvPr userDrawn="1"/>
        </p:nvSpPr>
        <p:spPr>
          <a:xfrm>
            <a:off x="84449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0" name="矩形 99"/>
          <p:cNvSpPr/>
          <p:nvPr userDrawn="1"/>
        </p:nvSpPr>
        <p:spPr>
          <a:xfrm>
            <a:off x="831330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1" name="矩形 100"/>
          <p:cNvSpPr/>
          <p:nvPr userDrawn="1"/>
        </p:nvSpPr>
        <p:spPr>
          <a:xfrm>
            <a:off x="8597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2" name="矩形 101"/>
          <p:cNvSpPr/>
          <p:nvPr userDrawn="1"/>
        </p:nvSpPr>
        <p:spPr>
          <a:xfrm>
            <a:off x="87497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3" name="矩形 102"/>
          <p:cNvSpPr/>
          <p:nvPr userDrawn="1"/>
        </p:nvSpPr>
        <p:spPr>
          <a:xfrm>
            <a:off x="896963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13305"/>
            <a:ext cx="2768260" cy="923330"/>
          </a:xfrm>
          <a:prstGeom prst="rect">
            <a:avLst/>
          </a:prstGeom>
          <a:noFill/>
        </p:spPr>
        <p:txBody>
          <a:bodyPr wrap="square" rtlCol="0">
            <a:spAutoFit/>
          </a:bodyPr>
          <a:lstStyle/>
          <a:p>
            <a:r>
              <a:rPr lang="en-US" altLang="zh-TW" sz="3600" b="1" dirty="0" smtClean="0">
                <a:solidFill>
                  <a:prstClr val="white"/>
                </a:solidFill>
              </a:rPr>
              <a:t>CHAPTER</a:t>
            </a:r>
            <a:r>
              <a:rPr lang="zh-TW" altLang="en-US" sz="3600" b="1" dirty="0" smtClean="0">
                <a:solidFill>
                  <a:prstClr val="white"/>
                </a:solidFill>
              </a:rPr>
              <a:t> </a:t>
            </a:r>
            <a:r>
              <a:rPr lang="en-US" altLang="zh-TW" sz="5400" b="1" dirty="0" smtClean="0">
                <a:solidFill>
                  <a:srgbClr val="4BACC6">
                    <a:lumMod val="50000"/>
                  </a:srgbClr>
                </a:solidFill>
              </a:rPr>
              <a:t>02</a:t>
            </a:r>
            <a:endParaRPr lang="zh-TW" altLang="en-US" sz="5400" b="1" dirty="0">
              <a:solidFill>
                <a:srgbClr val="4BACC6">
                  <a:lumMod val="50000"/>
                </a:srgbClr>
              </a:solidFill>
            </a:endParaRPr>
          </a:p>
        </p:txBody>
      </p:sp>
    </p:spTree>
    <p:extLst>
      <p:ext uri="{BB962C8B-B14F-4D97-AF65-F5344CB8AC3E}">
        <p14:creationId xmlns:p14="http://schemas.microsoft.com/office/powerpoint/2010/main" val="55580297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2" name="群組 11"/>
          <p:cNvGrpSpPr/>
          <p:nvPr userDrawn="1"/>
        </p:nvGrpSpPr>
        <p:grpSpPr>
          <a:xfrm>
            <a:off x="0" y="0"/>
            <a:ext cx="9198259" cy="622018"/>
            <a:chOff x="0" y="0"/>
            <a:chExt cx="9198259" cy="622018"/>
          </a:xfrm>
        </p:grpSpPr>
        <p:grpSp>
          <p:nvGrpSpPr>
            <p:cNvPr id="13" name="群組 12"/>
            <p:cNvGrpSpPr/>
            <p:nvPr userDrawn="1"/>
          </p:nvGrpSpPr>
          <p:grpSpPr>
            <a:xfrm>
              <a:off x="0" y="0"/>
              <a:ext cx="9144001" cy="546525"/>
              <a:chOff x="0" y="0"/>
              <a:chExt cx="9144001" cy="546525"/>
            </a:xfrm>
          </p:grpSpPr>
          <p:sp>
            <p:nvSpPr>
              <p:cNvPr id="23" name="矩形 22"/>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zh-TW" altLang="en-US" dirty="0">
                  <a:solidFill>
                    <a:prstClr val="white"/>
                  </a:solidFill>
                </a:endParaRPr>
              </a:p>
            </p:txBody>
          </p:sp>
          <p:sp>
            <p:nvSpPr>
              <p:cNvPr id="24" name="矩形 23"/>
              <p:cNvSpPr/>
              <p:nvPr userDrawn="1"/>
            </p:nvSpPr>
            <p:spPr>
              <a:xfrm>
                <a:off x="906574" y="134763"/>
                <a:ext cx="3665427" cy="369332"/>
              </a:xfrm>
              <a:prstGeom prst="rect">
                <a:avLst/>
              </a:prstGeom>
            </p:spPr>
            <p:txBody>
              <a:bodyPr wrap="none">
                <a:spAutoFit/>
              </a:bodyPr>
              <a:lstStyle/>
              <a:p>
                <a:r>
                  <a:rPr lang="en-US" altLang="zh-TW" dirty="0" smtClean="0">
                    <a:solidFill>
                      <a:srgbClr val="4BACC6">
                        <a:lumMod val="40000"/>
                        <a:lumOff val="60000"/>
                      </a:srgbClr>
                    </a:solidFill>
                  </a:rPr>
                  <a:t>An Introduction to Computer Science</a:t>
                </a:r>
                <a:endParaRPr lang="zh-TW" altLang="en-US" dirty="0">
                  <a:solidFill>
                    <a:srgbClr val="4BACC6">
                      <a:lumMod val="40000"/>
                      <a:lumOff val="60000"/>
                    </a:srgbClr>
                  </a:solidFill>
                </a:endParaRPr>
              </a:p>
            </p:txBody>
          </p:sp>
          <p:sp>
            <p:nvSpPr>
              <p:cNvPr id="25" name="矩形 24"/>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7" name="矩形 26"/>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zh-TW" altLang="en-US" dirty="0">
                  <a:solidFill>
                    <a:prstClr val="white"/>
                  </a:solidFill>
                </a:endParaRPr>
              </a:p>
            </p:txBody>
          </p:sp>
          <p:pic>
            <p:nvPicPr>
              <p:cNvPr id="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文字方塊 21"/>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rgbClr val="4BACC6">
                      <a:lumMod val="20000"/>
                      <a:lumOff val="80000"/>
                    </a:srgbClr>
                  </a:solidFill>
                </a:rPr>
                <a:t>Chapter</a:t>
              </a:r>
            </a:p>
            <a:p>
              <a:pPr algn="ctr"/>
              <a:r>
                <a:rPr lang="en-US" altLang="zh-TW" sz="2200" dirty="0" smtClean="0">
                  <a:solidFill>
                    <a:srgbClr val="4BACC6">
                      <a:lumMod val="20000"/>
                      <a:lumOff val="80000"/>
                    </a:srgbClr>
                  </a:solidFill>
                </a:rPr>
                <a:t>02</a:t>
              </a:r>
              <a:endParaRPr lang="zh-TW" altLang="en-US" sz="2200" dirty="0">
                <a:solidFill>
                  <a:srgbClr val="4BACC6">
                    <a:lumMod val="20000"/>
                    <a:lumOff val="80000"/>
                  </a:srgbClr>
                </a:solidFill>
              </a:endParaRPr>
            </a:p>
          </p:txBody>
        </p:sp>
      </p:grpSp>
    </p:spTree>
    <p:extLst>
      <p:ext uri="{BB962C8B-B14F-4D97-AF65-F5344CB8AC3E}">
        <p14:creationId xmlns:p14="http://schemas.microsoft.com/office/powerpoint/2010/main" val="259080737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lang="zh-TW" altLang="en-US" sz="2800" b="1" kern="1200" dirty="0" smtClean="0">
                <a:solidFill>
                  <a:schemeClr val="tx1"/>
                </a:solidFill>
                <a:latin typeface="微軟正黑體" pitchFamily="34" charset="-120"/>
                <a:ea typeface="微軟正黑體" pitchFamily="34" charset="-120"/>
                <a:cs typeface="+mn-cs"/>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marL="457200" lvl="0" indent="-457200" algn="l" defTabSz="914400" rtl="0" eaLnBrk="1" latinLnBrk="0" hangingPunct="1">
              <a:spcBef>
                <a:spcPct val="20000"/>
              </a:spcBef>
              <a:buFontTx/>
              <a:buBlip>
                <a:blip r:embed="rId2"/>
              </a:buBlip>
            </a:pPr>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0" y="0"/>
            <a:ext cx="9198259" cy="622018"/>
            <a:chOff x="0" y="0"/>
            <a:chExt cx="9198259" cy="622018"/>
          </a:xfrm>
        </p:grpSpPr>
        <p:grpSp>
          <p:nvGrpSpPr>
            <p:cNvPr id="12" name="群組 11"/>
            <p:cNvGrpSpPr/>
            <p:nvPr userDrawn="1"/>
          </p:nvGrpSpPr>
          <p:grpSpPr>
            <a:xfrm>
              <a:off x="0" y="0"/>
              <a:ext cx="9144001" cy="546525"/>
              <a:chOff x="0" y="0"/>
              <a:chExt cx="9144001" cy="546525"/>
            </a:xfrm>
          </p:grpSpPr>
          <p:sp>
            <p:nvSpPr>
              <p:cNvPr id="22" name="矩形 21"/>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zh-TW" altLang="en-US" dirty="0">
                  <a:solidFill>
                    <a:prstClr val="white"/>
                  </a:solidFill>
                </a:endParaRPr>
              </a:p>
            </p:txBody>
          </p:sp>
          <p:sp>
            <p:nvSpPr>
              <p:cNvPr id="23" name="矩形 22"/>
              <p:cNvSpPr/>
              <p:nvPr userDrawn="1"/>
            </p:nvSpPr>
            <p:spPr>
              <a:xfrm>
                <a:off x="906574" y="134763"/>
                <a:ext cx="3665427" cy="369332"/>
              </a:xfrm>
              <a:prstGeom prst="rect">
                <a:avLst/>
              </a:prstGeom>
            </p:spPr>
            <p:txBody>
              <a:bodyPr wrap="none">
                <a:spAutoFit/>
              </a:bodyPr>
              <a:lstStyle/>
              <a:p>
                <a:r>
                  <a:rPr lang="en-US" altLang="zh-TW" dirty="0" smtClean="0">
                    <a:solidFill>
                      <a:srgbClr val="4BACC6">
                        <a:lumMod val="40000"/>
                        <a:lumOff val="60000"/>
                      </a:srgbClr>
                    </a:solidFill>
                  </a:rPr>
                  <a:t>An Introduction to Computer Science</a:t>
                </a:r>
                <a:endParaRPr lang="zh-TW" altLang="en-US" dirty="0">
                  <a:solidFill>
                    <a:srgbClr val="4BACC6">
                      <a:lumMod val="40000"/>
                      <a:lumOff val="60000"/>
                    </a:srgbClr>
                  </a:solidFill>
                </a:endParaRPr>
              </a:p>
            </p:txBody>
          </p:sp>
          <p:sp>
            <p:nvSpPr>
              <p:cNvPr id="24" name="矩形 23"/>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5" name="矩形 24"/>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矩形 25"/>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en-US" altLang="zh-TW" dirty="0" smtClean="0">
                  <a:solidFill>
                    <a:prstClr val="white"/>
                  </a:solidFill>
                </a:endParaRPr>
              </a:p>
              <a:p>
                <a:pPr algn="ctr"/>
                <a:endParaRPr lang="zh-TW" altLang="en-US" dirty="0">
                  <a:solidFill>
                    <a:prstClr val="white"/>
                  </a:solidFill>
                </a:endParaRPr>
              </a:p>
            </p:txBody>
          </p:sp>
          <p:pic>
            <p:nvPicPr>
              <p:cNvPr id="27"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文字方塊 20"/>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rgbClr val="4BACC6">
                      <a:lumMod val="20000"/>
                      <a:lumOff val="80000"/>
                    </a:srgbClr>
                  </a:solidFill>
                </a:rPr>
                <a:t>Chapter</a:t>
              </a:r>
            </a:p>
            <a:p>
              <a:pPr algn="ctr"/>
              <a:r>
                <a:rPr lang="en-US" altLang="zh-TW" sz="2200" dirty="0" smtClean="0">
                  <a:solidFill>
                    <a:srgbClr val="4BACC6">
                      <a:lumMod val="20000"/>
                      <a:lumOff val="80000"/>
                    </a:srgbClr>
                  </a:solidFill>
                </a:rPr>
                <a:t>02</a:t>
              </a:r>
              <a:endParaRPr lang="zh-TW" altLang="en-US" sz="2200" dirty="0">
                <a:solidFill>
                  <a:srgbClr val="4BACC6">
                    <a:lumMod val="20000"/>
                    <a:lumOff val="80000"/>
                  </a:srgbClr>
                </a:solidFill>
              </a:endParaRPr>
            </a:p>
          </p:txBody>
        </p:sp>
      </p:grpSp>
    </p:spTree>
    <p:extLst>
      <p:ext uri="{BB962C8B-B14F-4D97-AF65-F5344CB8AC3E}">
        <p14:creationId xmlns:p14="http://schemas.microsoft.com/office/powerpoint/2010/main" val="16624063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46" name="群組 45"/>
          <p:cNvGrpSpPr/>
          <p:nvPr userDrawn="1"/>
        </p:nvGrpSpPr>
        <p:grpSpPr>
          <a:xfrm>
            <a:off x="0" y="0"/>
            <a:ext cx="9198259" cy="591240"/>
            <a:chOff x="0" y="0"/>
            <a:chExt cx="9198259" cy="787347"/>
          </a:xfrm>
        </p:grpSpPr>
        <p:grpSp>
          <p:nvGrpSpPr>
            <p:cNvPr id="47" name="群組 46"/>
            <p:cNvGrpSpPr/>
            <p:nvPr userDrawn="1"/>
          </p:nvGrpSpPr>
          <p:grpSpPr>
            <a:xfrm>
              <a:off x="0" y="0"/>
              <a:ext cx="9144000" cy="728700"/>
              <a:chOff x="0" y="0"/>
              <a:chExt cx="9144000" cy="728700"/>
            </a:xfrm>
          </p:grpSpPr>
          <p:sp>
            <p:nvSpPr>
              <p:cNvPr id="49" name="矩形 48"/>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prstClr val="white"/>
                  </a:solidFill>
                </a:endParaRPr>
              </a:p>
            </p:txBody>
          </p:sp>
          <p:pic>
            <p:nvPicPr>
              <p:cNvPr id="50"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 name="矩形 50"/>
              <p:cNvSpPr/>
              <p:nvPr userDrawn="1"/>
            </p:nvSpPr>
            <p:spPr>
              <a:xfrm>
                <a:off x="906573" y="179684"/>
                <a:ext cx="3665427" cy="369332"/>
              </a:xfrm>
              <a:prstGeom prst="rect">
                <a:avLst/>
              </a:prstGeom>
            </p:spPr>
            <p:txBody>
              <a:bodyPr wrap="none">
                <a:spAutoFit/>
              </a:bodyPr>
              <a:lstStyle/>
              <a:p>
                <a:r>
                  <a:rPr lang="en-US" altLang="zh-TW" dirty="0" smtClean="0">
                    <a:solidFill>
                      <a:srgbClr val="4BACC6">
                        <a:lumMod val="40000"/>
                        <a:lumOff val="60000"/>
                      </a:srgbClr>
                    </a:solidFill>
                  </a:rPr>
                  <a:t>An Introduction to Computer Science</a:t>
                </a:r>
                <a:endParaRPr lang="zh-TW" altLang="en-US" dirty="0">
                  <a:solidFill>
                    <a:srgbClr val="4BACC6">
                      <a:lumMod val="40000"/>
                      <a:lumOff val="60000"/>
                    </a:srgbClr>
                  </a:solidFill>
                </a:endParaRPr>
              </a:p>
            </p:txBody>
          </p:sp>
          <p:sp>
            <p:nvSpPr>
              <p:cNvPr id="52" name="矩形 51"/>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3" name="矩形 52"/>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4" name="矩形 53"/>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48" name="文字方塊 47"/>
            <p:cNvSpPr txBox="1"/>
            <p:nvPr userDrawn="1"/>
          </p:nvSpPr>
          <p:spPr>
            <a:xfrm>
              <a:off x="8073134" y="8609"/>
              <a:ext cx="1125125" cy="778738"/>
            </a:xfrm>
            <a:prstGeom prst="rect">
              <a:avLst/>
            </a:prstGeom>
            <a:noFill/>
          </p:spPr>
          <p:txBody>
            <a:bodyPr wrap="square" rtlCol="0">
              <a:spAutoFit/>
            </a:bodyPr>
            <a:lstStyle/>
            <a:p>
              <a:pPr algn="ctr"/>
              <a:r>
                <a:rPr lang="en-US" altLang="zh-TW" sz="1200" dirty="0" smtClean="0">
                  <a:solidFill>
                    <a:srgbClr val="4BACC6">
                      <a:lumMod val="20000"/>
                      <a:lumOff val="80000"/>
                    </a:srgbClr>
                  </a:solidFill>
                </a:rPr>
                <a:t>Chapter</a:t>
              </a:r>
            </a:p>
            <a:p>
              <a:pPr algn="ctr"/>
              <a:r>
                <a:rPr lang="en-US" altLang="zh-TW" sz="2000" dirty="0" smtClean="0">
                  <a:solidFill>
                    <a:srgbClr val="4BACC6">
                      <a:lumMod val="20000"/>
                      <a:lumOff val="80000"/>
                    </a:srgbClr>
                  </a:solidFill>
                </a:rPr>
                <a:t>02</a:t>
              </a:r>
              <a:endParaRPr lang="zh-TW" altLang="en-US" sz="2000" dirty="0">
                <a:solidFill>
                  <a:srgbClr val="4BACC6">
                    <a:lumMod val="20000"/>
                    <a:lumOff val="80000"/>
                  </a:srgbClr>
                </a:solidFill>
              </a:endParaRPr>
            </a:p>
          </p:txBody>
        </p:sp>
      </p:grpSp>
    </p:spTree>
    <p:extLst>
      <p:ext uri="{BB962C8B-B14F-4D97-AF65-F5344CB8AC3E}">
        <p14:creationId xmlns:p14="http://schemas.microsoft.com/office/powerpoint/2010/main" val="144584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gn="just" hangingPunct="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gn="just" hangingPunct="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gn="just" hangingPunct="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gn="just" hangingPunct="0">
              <a:lnSpc>
                <a:spcPct val="120000"/>
              </a:lnSpc>
              <a:spcBef>
                <a:spcPts val="800"/>
              </a:spcBef>
              <a:buNone/>
              <a:defRPr b="1">
                <a:latin typeface="微軟正黑體" pitchFamily="34" charset="-120"/>
                <a:ea typeface="微軟正黑體" pitchFamily="34" charset="-120"/>
              </a:defRPr>
            </a:lvl4pPr>
            <a:lvl5pPr marL="1828800" indent="0" algn="just" hangingPunc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60" cy="591240"/>
            <a:chOff x="0" y="0"/>
            <a:chExt cx="9198260" cy="591240"/>
          </a:xfrm>
        </p:grpSpPr>
        <p:grpSp>
          <p:nvGrpSpPr>
            <p:cNvPr id="14" name="群組 13"/>
            <p:cNvGrpSpPr/>
            <p:nvPr userDrawn="1"/>
          </p:nvGrpSpPr>
          <p:grpSpPr>
            <a:xfrm>
              <a:off x="0" y="0"/>
              <a:ext cx="9144001" cy="546525"/>
              <a:chOff x="0" y="0"/>
              <a:chExt cx="9144001" cy="546525"/>
            </a:xfrm>
          </p:grpSpPr>
          <p:grpSp>
            <p:nvGrpSpPr>
              <p:cNvPr id="16" name="群組 15"/>
              <p:cNvGrpSpPr/>
              <p:nvPr userDrawn="1"/>
            </p:nvGrpSpPr>
            <p:grpSpPr>
              <a:xfrm>
                <a:off x="0" y="0"/>
                <a:ext cx="9144000" cy="546525"/>
                <a:chOff x="0" y="0"/>
                <a:chExt cx="9144000" cy="546525"/>
              </a:xfrm>
            </p:grpSpPr>
            <p:sp>
              <p:nvSpPr>
                <p:cNvPr id="18" name="矩形 17"/>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7" name="矩形 16"/>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400" b="1">
                <a:latin typeface="微軟正黑體" pitchFamily="34" charset="-120"/>
                <a:ea typeface="微軟正黑體" pitchFamily="34" charset="-120"/>
              </a:defRPr>
            </a:lvl2pPr>
            <a:lvl3pPr marL="914400" indent="0">
              <a:lnSpc>
                <a:spcPct val="120000"/>
              </a:lnSpc>
              <a:spcBef>
                <a:spcPts val="800"/>
              </a:spcBef>
              <a:buNone/>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34" name="群組 33"/>
          <p:cNvGrpSpPr/>
          <p:nvPr userDrawn="1"/>
        </p:nvGrpSpPr>
        <p:grpSpPr>
          <a:xfrm>
            <a:off x="0" y="0"/>
            <a:ext cx="9198259" cy="591240"/>
            <a:chOff x="0" y="0"/>
            <a:chExt cx="9198259" cy="787347"/>
          </a:xfrm>
        </p:grpSpPr>
        <p:grpSp>
          <p:nvGrpSpPr>
            <p:cNvPr id="35" name="群組 34"/>
            <p:cNvGrpSpPr/>
            <p:nvPr userDrawn="1"/>
          </p:nvGrpSpPr>
          <p:grpSpPr>
            <a:xfrm>
              <a:off x="0" y="0"/>
              <a:ext cx="9144000" cy="728700"/>
              <a:chOff x="0" y="0"/>
              <a:chExt cx="9144000" cy="728700"/>
            </a:xfrm>
          </p:grpSpPr>
          <p:sp>
            <p:nvSpPr>
              <p:cNvPr id="37" name="矩形 3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solidFill>
                    <a:prstClr val="white"/>
                  </a:solidFill>
                </a:endParaRPr>
              </a:p>
            </p:txBody>
          </p:sp>
          <p:pic>
            <p:nvPicPr>
              <p:cNvPr id="3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矩形 38"/>
              <p:cNvSpPr/>
              <p:nvPr userDrawn="1"/>
            </p:nvSpPr>
            <p:spPr>
              <a:xfrm>
                <a:off x="906573" y="179683"/>
                <a:ext cx="3665427" cy="369332"/>
              </a:xfrm>
              <a:prstGeom prst="rect">
                <a:avLst/>
              </a:prstGeom>
            </p:spPr>
            <p:txBody>
              <a:bodyPr wrap="none">
                <a:spAutoFit/>
              </a:bodyPr>
              <a:lstStyle/>
              <a:p>
                <a:r>
                  <a:rPr lang="en-US" altLang="zh-TW" dirty="0" smtClean="0">
                    <a:solidFill>
                      <a:srgbClr val="4BACC6">
                        <a:lumMod val="40000"/>
                        <a:lumOff val="60000"/>
                      </a:srgbClr>
                    </a:solidFill>
                  </a:rPr>
                  <a:t>An Introduction to Computer Science</a:t>
                </a:r>
                <a:endParaRPr lang="zh-TW" altLang="en-US" dirty="0">
                  <a:solidFill>
                    <a:srgbClr val="4BACC6">
                      <a:lumMod val="40000"/>
                      <a:lumOff val="60000"/>
                    </a:srgbClr>
                  </a:solidFill>
                </a:endParaRPr>
              </a:p>
            </p:txBody>
          </p:sp>
          <p:sp>
            <p:nvSpPr>
              <p:cNvPr id="40" name="矩形 3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1" name="矩形 40"/>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2" name="矩形 41"/>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36" name="文字方塊 35"/>
            <p:cNvSpPr txBox="1"/>
            <p:nvPr userDrawn="1"/>
          </p:nvSpPr>
          <p:spPr>
            <a:xfrm>
              <a:off x="8073134" y="8609"/>
              <a:ext cx="1125125" cy="778738"/>
            </a:xfrm>
            <a:prstGeom prst="rect">
              <a:avLst/>
            </a:prstGeom>
            <a:noFill/>
          </p:spPr>
          <p:txBody>
            <a:bodyPr wrap="square" rtlCol="0">
              <a:spAutoFit/>
            </a:bodyPr>
            <a:lstStyle/>
            <a:p>
              <a:pPr algn="ctr"/>
              <a:r>
                <a:rPr lang="en-US" altLang="zh-TW" sz="1200" dirty="0" smtClean="0">
                  <a:solidFill>
                    <a:srgbClr val="4BACC6">
                      <a:lumMod val="20000"/>
                      <a:lumOff val="80000"/>
                    </a:srgbClr>
                  </a:solidFill>
                </a:rPr>
                <a:t>Chapter</a:t>
              </a:r>
            </a:p>
            <a:p>
              <a:pPr algn="ctr"/>
              <a:r>
                <a:rPr lang="en-US" altLang="zh-TW" sz="2000" dirty="0" smtClean="0">
                  <a:solidFill>
                    <a:srgbClr val="4BACC6">
                      <a:lumMod val="20000"/>
                      <a:lumOff val="80000"/>
                    </a:srgbClr>
                  </a:solidFill>
                </a:rPr>
                <a:t>02</a:t>
              </a:r>
              <a:endParaRPr lang="zh-TW" altLang="en-US" sz="2000" dirty="0">
                <a:solidFill>
                  <a:srgbClr val="4BACC6">
                    <a:lumMod val="20000"/>
                    <a:lumOff val="80000"/>
                  </a:srgbClr>
                </a:solidFill>
              </a:endParaRPr>
            </a:p>
          </p:txBody>
        </p:sp>
      </p:grpSp>
      <p:grpSp>
        <p:nvGrpSpPr>
          <p:cNvPr id="3" name="群組 2"/>
          <p:cNvGrpSpPr/>
          <p:nvPr userDrawn="1"/>
        </p:nvGrpSpPr>
        <p:grpSpPr>
          <a:xfrm>
            <a:off x="364973" y="636535"/>
            <a:ext cx="8347487" cy="1080120"/>
            <a:chOff x="364973" y="636535"/>
            <a:chExt cx="8347487" cy="1080120"/>
          </a:xfrm>
        </p:grpSpPr>
        <p:pic>
          <p:nvPicPr>
            <p:cNvPr id="43"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spTree>
    <p:extLst>
      <p:ext uri="{BB962C8B-B14F-4D97-AF65-F5344CB8AC3E}">
        <p14:creationId xmlns:p14="http://schemas.microsoft.com/office/powerpoint/2010/main" val="348282149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05131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215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11784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7203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694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solidFill>
                <a:prstClr val="black"/>
              </a:solidFill>
            </a:endParaRPr>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solidFill>
                <a:prstClr val="black"/>
              </a:solidFill>
            </a:endParaRPr>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1969155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solidFill>
                <a:prstClr val="black"/>
              </a:solidFill>
            </a:endParaRPr>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solidFill>
                <a:prstClr val="black"/>
              </a:solidFill>
            </a:endParaRPr>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120318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solidFill>
                <a:prstClr val="black"/>
              </a:solidFill>
            </a:endParaRPr>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solidFill>
                <a:prstClr val="black"/>
              </a:solidFill>
            </a:endParaRPr>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8764384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8158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60" cy="591240"/>
            <a:chOff x="0" y="0"/>
            <a:chExt cx="9198260" cy="591240"/>
          </a:xfrm>
        </p:grpSpPr>
        <p:grpSp>
          <p:nvGrpSpPr>
            <p:cNvPr id="14" name="群組 13"/>
            <p:cNvGrpSpPr/>
            <p:nvPr userDrawn="1"/>
          </p:nvGrpSpPr>
          <p:grpSpPr>
            <a:xfrm>
              <a:off x="0" y="0"/>
              <a:ext cx="9144001" cy="546525"/>
              <a:chOff x="0" y="0"/>
              <a:chExt cx="9144001" cy="546525"/>
            </a:xfrm>
          </p:grpSpPr>
          <p:grpSp>
            <p:nvGrpSpPr>
              <p:cNvPr id="16" name="群組 15"/>
              <p:cNvGrpSpPr/>
              <p:nvPr userDrawn="1"/>
            </p:nvGrpSpPr>
            <p:grpSpPr>
              <a:xfrm>
                <a:off x="0" y="0"/>
                <a:ext cx="9144000" cy="546525"/>
                <a:chOff x="0" y="0"/>
                <a:chExt cx="9144000" cy="546525"/>
              </a:xfrm>
            </p:grpSpPr>
            <p:sp>
              <p:nvSpPr>
                <p:cNvPr id="18" name="矩形 17"/>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7" name="矩形 16"/>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0"/>
            <a:ext cx="9198260" cy="591240"/>
            <a:chOff x="0" y="0"/>
            <a:chExt cx="9198260" cy="591240"/>
          </a:xfrm>
        </p:grpSpPr>
        <p:grpSp>
          <p:nvGrpSpPr>
            <p:cNvPr id="15" name="群組 14"/>
            <p:cNvGrpSpPr/>
            <p:nvPr userDrawn="1"/>
          </p:nvGrpSpPr>
          <p:grpSpPr>
            <a:xfrm>
              <a:off x="0" y="0"/>
              <a:ext cx="9144001" cy="546525"/>
              <a:chOff x="0" y="0"/>
              <a:chExt cx="9144001" cy="546525"/>
            </a:xfrm>
          </p:grpSpPr>
          <p:grpSp>
            <p:nvGrpSpPr>
              <p:cNvPr id="17" name="群組 16"/>
              <p:cNvGrpSpPr/>
              <p:nvPr userDrawn="1"/>
            </p:nvGrpSpPr>
            <p:grpSpPr>
              <a:xfrm>
                <a:off x="0" y="0"/>
                <a:ext cx="9144000" cy="546525"/>
                <a:chOff x="0" y="0"/>
                <a:chExt cx="9144000" cy="546525"/>
              </a:xfrm>
            </p:grpSpPr>
            <p:sp>
              <p:nvSpPr>
                <p:cNvPr id="19" name="矩形 1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0" name="矩形 1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1" name="矩形 2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矩形 1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34" name="群組 33"/>
          <p:cNvGrpSpPr/>
          <p:nvPr userDrawn="1"/>
        </p:nvGrpSpPr>
        <p:grpSpPr>
          <a:xfrm>
            <a:off x="0" y="0"/>
            <a:ext cx="9198260" cy="591240"/>
            <a:chOff x="0" y="0"/>
            <a:chExt cx="9198260" cy="591240"/>
          </a:xfrm>
        </p:grpSpPr>
        <p:grpSp>
          <p:nvGrpSpPr>
            <p:cNvPr id="35" name="群組 34"/>
            <p:cNvGrpSpPr/>
            <p:nvPr userDrawn="1"/>
          </p:nvGrpSpPr>
          <p:grpSpPr>
            <a:xfrm>
              <a:off x="0" y="0"/>
              <a:ext cx="9144001" cy="546525"/>
              <a:chOff x="0" y="0"/>
              <a:chExt cx="9144001" cy="546525"/>
            </a:xfrm>
          </p:grpSpPr>
          <p:grpSp>
            <p:nvGrpSpPr>
              <p:cNvPr id="37" name="群組 36"/>
              <p:cNvGrpSpPr/>
              <p:nvPr userDrawn="1"/>
            </p:nvGrpSpPr>
            <p:grpSpPr>
              <a:xfrm>
                <a:off x="0" y="0"/>
                <a:ext cx="9144000" cy="546525"/>
                <a:chOff x="0" y="0"/>
                <a:chExt cx="9144000" cy="546525"/>
              </a:xfrm>
            </p:grpSpPr>
            <p:sp>
              <p:nvSpPr>
                <p:cNvPr id="39" name="矩形 3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41" name="矩形 4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8" name="矩形 3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3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323168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000" b="1">
                <a:latin typeface="微軟正黑體" pitchFamily="34" charset="-120"/>
                <a:ea typeface="微軟正黑體" pitchFamily="34" charset="-120"/>
              </a:defRPr>
            </a:lvl2pPr>
            <a:lvl3pPr marL="914400" indent="0">
              <a:lnSpc>
                <a:spcPct val="120000"/>
              </a:lnSpc>
              <a:spcBef>
                <a:spcPts val="800"/>
              </a:spcBef>
              <a:buNone/>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16"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nvGrpSpPr>
          <p:cNvPr id="20" name="群組 19"/>
          <p:cNvGrpSpPr/>
          <p:nvPr userDrawn="1"/>
        </p:nvGrpSpPr>
        <p:grpSpPr>
          <a:xfrm>
            <a:off x="0" y="0"/>
            <a:ext cx="9198260" cy="591240"/>
            <a:chOff x="0" y="0"/>
            <a:chExt cx="9198260" cy="591240"/>
          </a:xfrm>
        </p:grpSpPr>
        <p:grpSp>
          <p:nvGrpSpPr>
            <p:cNvPr id="21" name="群組 20"/>
            <p:cNvGrpSpPr/>
            <p:nvPr userDrawn="1"/>
          </p:nvGrpSpPr>
          <p:grpSpPr>
            <a:xfrm>
              <a:off x="0" y="0"/>
              <a:ext cx="9144001" cy="546525"/>
              <a:chOff x="0" y="0"/>
              <a:chExt cx="9144001" cy="546525"/>
            </a:xfrm>
          </p:grpSpPr>
          <p:grpSp>
            <p:nvGrpSpPr>
              <p:cNvPr id="23" name="群組 22"/>
              <p:cNvGrpSpPr/>
              <p:nvPr userDrawn="1"/>
            </p:nvGrpSpPr>
            <p:grpSpPr>
              <a:xfrm>
                <a:off x="0" y="0"/>
                <a:ext cx="9144000" cy="546525"/>
                <a:chOff x="0" y="0"/>
                <a:chExt cx="9144000" cy="546525"/>
              </a:xfrm>
            </p:grpSpPr>
            <p:sp>
              <p:nvSpPr>
                <p:cNvPr id="25" name="矩形 24"/>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6" name="矩形 25"/>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27" name="矩形 26"/>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4" name="矩形 23"/>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字方塊 21"/>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06</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1" name="橢圓 10"/>
          <p:cNvSpPr/>
          <p:nvPr userDrawn="1"/>
        </p:nvSpPr>
        <p:spPr>
          <a:xfrm>
            <a:off x="161510" y="4618557"/>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96525" y="4618557"/>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621"/>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動作按鈕: 上一項 13">
            <a:hlinkClick r:id="" action="ppaction://hlinkshowjump?jump=previousslide" highlightClick="1"/>
          </p:cNvPr>
          <p:cNvSpPr/>
          <p:nvPr userDrawn="1"/>
        </p:nvSpPr>
        <p:spPr>
          <a:xfrm>
            <a:off x="7452320" y="4695358"/>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動作按鈕: 首頁 14">
            <a:hlinkClick r:id="" action="ppaction://hlinkshowjump?jump=firstslide" highlightClick="1"/>
          </p:cNvPr>
          <p:cNvSpPr/>
          <p:nvPr userDrawn="1"/>
        </p:nvSpPr>
        <p:spPr>
          <a:xfrm>
            <a:off x="7992380" y="4695358"/>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下一項 15">
            <a:hlinkClick r:id="" action="ppaction://hlinkshowjump?jump=nextslide" highlightClick="1"/>
          </p:cNvPr>
          <p:cNvSpPr/>
          <p:nvPr userDrawn="1"/>
        </p:nvSpPr>
        <p:spPr>
          <a:xfrm>
            <a:off x="8492930" y="4694469"/>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116506" y="4694752"/>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11" name="橢圓 10"/>
          <p:cNvSpPr/>
          <p:nvPr userDrawn="1"/>
        </p:nvSpPr>
        <p:spPr>
          <a:xfrm>
            <a:off x="161510" y="4616387"/>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2" name="橢圓 11"/>
          <p:cNvSpPr/>
          <p:nvPr userDrawn="1"/>
        </p:nvSpPr>
        <p:spPr>
          <a:xfrm>
            <a:off x="296525" y="4616387"/>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3" name="Picture 2" descr="D:\桌面\logo.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動作按鈕: 上一項 13">
            <a:hlinkClick r:id="" action="ppaction://hlinkshowjump?jump=previousslide" highlightClick="1"/>
          </p:cNvPr>
          <p:cNvSpPr/>
          <p:nvPr userDrawn="1"/>
        </p:nvSpPr>
        <p:spPr>
          <a:xfrm>
            <a:off x="7452320" y="4642869"/>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動作按鈕: 首頁 14">
            <a:hlinkClick r:id="" action="ppaction://hlinkshowjump?jump=firstslide" highlightClick="1"/>
          </p:cNvPr>
          <p:cNvSpPr/>
          <p:nvPr userDrawn="1"/>
        </p:nvSpPr>
        <p:spPr>
          <a:xfrm>
            <a:off x="7992380" y="4642869"/>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6" name="動作按鈕: 下一項 15">
            <a:hlinkClick r:id="" action="ppaction://hlinkshowjump?jump=nextslide" highlightClick="1"/>
          </p:cNvPr>
          <p:cNvSpPr/>
          <p:nvPr userDrawn="1"/>
        </p:nvSpPr>
        <p:spPr>
          <a:xfrm>
            <a:off x="8492930" y="4641980"/>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文字方塊 9"/>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prstClr val="white"/>
                </a:solidFill>
              </a:rPr>
              <a:pPr/>
              <a:t>‹#›</a:t>
            </a:fld>
            <a:endParaRPr lang="zh-TW" altLang="en-US" dirty="0">
              <a:solidFill>
                <a:prstClr val="white"/>
              </a:solidFill>
            </a:endParaRPr>
          </a:p>
        </p:txBody>
      </p:sp>
    </p:spTree>
    <p:extLst>
      <p:ext uri="{BB962C8B-B14F-4D97-AF65-F5344CB8AC3E}">
        <p14:creationId xmlns:p14="http://schemas.microsoft.com/office/powerpoint/2010/main" val="408128851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2.xml"/><Relationship Id="rId7" Type="http://schemas.openxmlformats.org/officeDocument/2006/relationships/slide" Target="slide53.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35.xml"/><Relationship Id="rId11" Type="http://schemas.openxmlformats.org/officeDocument/2006/relationships/image" Target="../media/image10.tiff"/><Relationship Id="rId5" Type="http://schemas.openxmlformats.org/officeDocument/2006/relationships/slide" Target="slide19.xml"/><Relationship Id="rId10" Type="http://schemas.openxmlformats.org/officeDocument/2006/relationships/image" Target="../media/image9.jpeg"/><Relationship Id="rId4" Type="http://schemas.openxmlformats.org/officeDocument/2006/relationships/slide" Target="slide14.xml"/><Relationship Id="rId9" Type="http://schemas.openxmlformats.org/officeDocument/2006/relationships/slide" Target="slide70.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tandards.ieee.org/develop/regauth/oui/public.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網際網路</a:t>
            </a:r>
            <a:endParaRPr lang="zh-TW" altLang="en-US" dirty="0"/>
          </a:p>
        </p:txBody>
      </p:sp>
      <p:sp>
        <p:nvSpPr>
          <p:cNvPr id="3" name="矩形 2"/>
          <p:cNvSpPr/>
          <p:nvPr/>
        </p:nvSpPr>
        <p:spPr>
          <a:xfrm>
            <a:off x="5374296" y="1792831"/>
            <a:ext cx="3509859" cy="3046988"/>
          </a:xfrm>
          <a:prstGeom prst="rect">
            <a:avLst/>
          </a:prstGeom>
        </p:spPr>
        <p:txBody>
          <a:bodyPr wrap="square">
            <a:spAutoFit/>
          </a:bodyPr>
          <a:lstStyle/>
          <a:p>
            <a:pPr>
              <a:lnSpc>
                <a:spcPct val="120000"/>
              </a:lnSpc>
            </a:pPr>
            <a:r>
              <a:rPr lang="en-US" altLang="zh-TW" sz="2000" b="1" dirty="0" smtClean="0">
                <a:solidFill>
                  <a:schemeClr val="tx2"/>
                </a:solidFill>
                <a:latin typeface="微軟正黑體" pitchFamily="34" charset="-120"/>
                <a:ea typeface="微軟正黑體" pitchFamily="34" charset="-120"/>
                <a:hlinkClick r:id="rId3" action="ppaction://hlinksldjump"/>
              </a:rPr>
              <a:t>6-1 </a:t>
            </a:r>
            <a:r>
              <a:rPr lang="zh-TW" altLang="en-US" sz="2000" b="1" dirty="0" smtClean="0">
                <a:solidFill>
                  <a:schemeClr val="tx2"/>
                </a:solidFill>
                <a:latin typeface="微軟正黑體" pitchFamily="34" charset="-120"/>
                <a:ea typeface="微軟正黑體" pitchFamily="34" charset="-120"/>
                <a:hlinkClick r:id="rId3" action="ppaction://hlinksldjump"/>
              </a:rPr>
              <a:t>網際網路</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4" action="ppaction://hlinksldjump"/>
              </a:rPr>
              <a:t>6-2</a:t>
            </a:r>
            <a:r>
              <a:rPr lang="zh-TW" altLang="en-US" sz="2000" b="1" dirty="0" smtClean="0">
                <a:solidFill>
                  <a:schemeClr val="tx2"/>
                </a:solidFill>
                <a:latin typeface="微軟正黑體" pitchFamily="34" charset="-120"/>
                <a:ea typeface="微軟正黑體" pitchFamily="34" charset="-120"/>
                <a:hlinkClick r:id="rId4" action="ppaction://hlinksldjump"/>
              </a:rPr>
              <a:t> 資料連結層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5" action="ppaction://hlinksldjump"/>
              </a:rPr>
              <a:t>6-3</a:t>
            </a:r>
            <a:r>
              <a:rPr lang="zh-TW" altLang="en-US" sz="2000" b="1" dirty="0" smtClean="0">
                <a:solidFill>
                  <a:schemeClr val="tx2"/>
                </a:solidFill>
                <a:latin typeface="微軟正黑體" pitchFamily="34" charset="-120"/>
                <a:ea typeface="微軟正黑體" pitchFamily="34" charset="-120"/>
                <a:hlinkClick r:id="rId5" action="ppaction://hlinksldjump"/>
              </a:rPr>
              <a:t> 網路層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6" action="ppaction://hlinksldjump"/>
              </a:rPr>
              <a:t>6-4</a:t>
            </a:r>
            <a:r>
              <a:rPr lang="zh-TW" altLang="en-US" sz="2000" b="1" dirty="0" smtClean="0">
                <a:solidFill>
                  <a:schemeClr val="tx2"/>
                </a:solidFill>
                <a:latin typeface="微軟正黑體" pitchFamily="34" charset="-120"/>
                <a:ea typeface="微軟正黑體" pitchFamily="34" charset="-120"/>
                <a:hlinkClick r:id="rId6" action="ppaction://hlinksldjump"/>
              </a:rPr>
              <a:t> 傳輸層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7" action="ppaction://hlinksldjump"/>
              </a:rPr>
              <a:t>6-5</a:t>
            </a:r>
            <a:r>
              <a:rPr lang="zh-TW" altLang="en-US" sz="2000" b="1" dirty="0" smtClean="0">
                <a:solidFill>
                  <a:schemeClr val="tx2"/>
                </a:solidFill>
                <a:latin typeface="微軟正黑體" pitchFamily="34" charset="-120"/>
                <a:ea typeface="微軟正黑體" pitchFamily="34" charset="-120"/>
                <a:hlinkClick r:id="rId7" action="ppaction://hlinksldjump"/>
              </a:rPr>
              <a:t> 應用層</a:t>
            </a:r>
            <a:endParaRPr lang="en-US" altLang="zh-TW" sz="2000" b="1" dirty="0" smtClean="0">
              <a:solidFill>
                <a:schemeClr val="tx2"/>
              </a:solidFill>
              <a:latin typeface="微軟正黑體" pitchFamily="34" charset="-120"/>
              <a:ea typeface="微軟正黑體" pitchFamily="34" charset="-120"/>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8" action="ppaction://hlinksldjump"/>
              </a:rPr>
              <a:t>6-6</a:t>
            </a:r>
            <a:r>
              <a:rPr lang="zh-TW" altLang="en-US" sz="2000" b="1" dirty="0" smtClean="0">
                <a:solidFill>
                  <a:schemeClr val="tx2"/>
                </a:solidFill>
                <a:latin typeface="微軟正黑體" pitchFamily="34" charset="-120"/>
                <a:ea typeface="微軟正黑體" pitchFamily="34" charset="-120"/>
                <a:hlinkClick r:id="rId8" action="ppaction://hlinksldjump"/>
              </a:rPr>
              <a:t> 網際網路的基本設定和除錯方式</a:t>
            </a:r>
            <a:endParaRPr lang="en-US" altLang="zh-TW" sz="2000" b="1" dirty="0" smtClean="0">
              <a:solidFill>
                <a:schemeClr val="tx2"/>
              </a:solidFill>
              <a:latin typeface="微軟正黑體" pitchFamily="34" charset="-120"/>
              <a:ea typeface="微軟正黑體" pitchFamily="34" charset="-120"/>
              <a:hlinkClick r:id="rId8" action="ppaction://hlinksldjump"/>
            </a:endParaRPr>
          </a:p>
          <a:p>
            <a:pPr>
              <a:lnSpc>
                <a:spcPct val="120000"/>
              </a:lnSpc>
            </a:pPr>
            <a:r>
              <a:rPr lang="en-US" altLang="zh-TW" sz="2000" b="1" dirty="0" smtClean="0">
                <a:solidFill>
                  <a:schemeClr val="tx2"/>
                </a:solidFill>
                <a:latin typeface="微軟正黑體" pitchFamily="34" charset="-120"/>
                <a:ea typeface="微軟正黑體" pitchFamily="34" charset="-120"/>
                <a:hlinkClick r:id="rId9" action="ppaction://hlinksldjump"/>
              </a:rPr>
              <a:t>6-7</a:t>
            </a:r>
            <a:r>
              <a:rPr lang="zh-TW" altLang="en-US" sz="2000" b="1" dirty="0" smtClean="0">
                <a:solidFill>
                  <a:schemeClr val="tx2"/>
                </a:solidFill>
                <a:latin typeface="微軟正黑體" pitchFamily="34" charset="-120"/>
                <a:ea typeface="微軟正黑體" pitchFamily="34" charset="-120"/>
                <a:hlinkClick r:id="rId9" action="ppaction://hlinksldjump"/>
              </a:rPr>
              <a:t> 網路模擬</a:t>
            </a:r>
            <a:r>
              <a:rPr lang="zh-TW" altLang="en-US" sz="2000" b="1" dirty="0" smtClean="0">
                <a:solidFill>
                  <a:schemeClr val="tx2"/>
                </a:solidFill>
                <a:latin typeface="微軟正黑體" pitchFamily="34" charset="-120"/>
                <a:ea typeface="微軟正黑體" pitchFamily="34" charset="-120"/>
                <a:hlinkClick r:id="rId8" action="ppaction://hlinksldjump"/>
              </a:rPr>
              <a:t> </a:t>
            </a:r>
            <a:endParaRPr lang="en-US" altLang="zh-TW" sz="2000" b="1" dirty="0">
              <a:solidFill>
                <a:schemeClr val="tx2"/>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225968" y="1873738"/>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rot="21401888">
            <a:off x="1229156" y="2064319"/>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rot="21077218">
            <a:off x="1372356" y="2296931"/>
            <a:ext cx="2504230" cy="2503543"/>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670" y="1356615"/>
            <a:ext cx="5760000" cy="3700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721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r>
              <a:rPr lang="en-US" altLang="zh-TW" smtClean="0"/>
              <a:t>(</a:t>
            </a:r>
            <a:r>
              <a:rPr lang="zh-TW" altLang="en-US" smtClean="0"/>
              <a:t>續</a:t>
            </a:r>
            <a:r>
              <a:rPr lang="en-US" altLang="zh-TW" smtClean="0"/>
              <a:t>)</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1289741"/>
            <a:ext cx="5535615" cy="291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690" y="1605412"/>
            <a:ext cx="5535615" cy="3216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65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r>
              <a:rPr lang="en-US" altLang="zh-TW" smtClean="0"/>
              <a:t>(</a:t>
            </a:r>
            <a:r>
              <a:rPr lang="zh-TW" altLang="en-US" smtClean="0"/>
              <a:t>續</a:t>
            </a:r>
            <a:r>
              <a:rPr lang="en-US" altLang="zh-TW" smtClean="0"/>
              <a:t>)</a:t>
            </a:r>
            <a:endParaRPr lang="zh-TW" altLang="en-US" dirty="0" smtClean="0"/>
          </a:p>
        </p:txBody>
      </p:sp>
      <p:sp>
        <p:nvSpPr>
          <p:cNvPr id="3" name="內容版面配置區 2"/>
          <p:cNvSpPr>
            <a:spLocks noGrp="1"/>
          </p:cNvSpPr>
          <p:nvPr>
            <p:ph idx="1"/>
          </p:nvPr>
        </p:nvSpPr>
        <p:spPr/>
        <p:txBody>
          <a:bodyPr/>
          <a:lstStyle/>
          <a:p>
            <a:endParaRPr lang="zh-TW" altLang="en-US" dirty="0"/>
          </a:p>
        </p:txBody>
      </p:sp>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1883"/>
          <a:stretch/>
        </p:blipFill>
        <p:spPr bwMode="auto">
          <a:xfrm>
            <a:off x="779090" y="1491854"/>
            <a:ext cx="7114747" cy="2925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2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網際網路的歷史</a:t>
            </a:r>
            <a:r>
              <a:rPr lang="en-US" altLang="zh-TW" smtClean="0"/>
              <a:t>(</a:t>
            </a:r>
            <a:r>
              <a:rPr lang="zh-TW" altLang="en-US" smtClean="0"/>
              <a:t>續</a:t>
            </a:r>
            <a:r>
              <a:rPr lang="en-US" altLang="zh-TW" smtClean="0"/>
              <a:t>)</a:t>
            </a:r>
            <a:endParaRPr lang="zh-TW" altLang="en-US" dirty="0" smtClean="0"/>
          </a:p>
        </p:txBody>
      </p:sp>
      <p:sp>
        <p:nvSpPr>
          <p:cNvPr id="3" name="內容版面配置區 2"/>
          <p:cNvSpPr>
            <a:spLocks noGrp="1"/>
          </p:cNvSpPr>
          <p:nvPr>
            <p:ph idx="1"/>
          </p:nvPr>
        </p:nvSpPr>
        <p:spPr/>
        <p:txBody>
          <a:bodyPr/>
          <a:lstStyle/>
          <a:p>
            <a:endParaRPr lang="zh-TW" altLang="en-US" dirty="0"/>
          </a:p>
        </p:txBody>
      </p:sp>
      <p:grpSp>
        <p:nvGrpSpPr>
          <p:cNvPr id="7" name="群組 6"/>
          <p:cNvGrpSpPr/>
          <p:nvPr/>
        </p:nvGrpSpPr>
        <p:grpSpPr>
          <a:xfrm>
            <a:off x="1691680" y="1311610"/>
            <a:ext cx="6030670" cy="3214470"/>
            <a:chOff x="2051720" y="1707512"/>
            <a:chExt cx="5670630" cy="2818568"/>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5175"/>
            <a:stretch/>
          </p:blipFill>
          <p:spPr bwMode="auto">
            <a:xfrm>
              <a:off x="2051720" y="1707512"/>
              <a:ext cx="5670630" cy="23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8117"/>
            <a:stretch/>
          </p:blipFill>
          <p:spPr bwMode="auto">
            <a:xfrm>
              <a:off x="2051720" y="1930339"/>
              <a:ext cx="5670630" cy="259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2510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a:t>
            </a:r>
            <a:r>
              <a:rPr lang="zh-TW" altLang="en-US" dirty="0" smtClean="0"/>
              <a:t> 資料連結層</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資料連結層所使用的通訊協定往往是取決於使用者上網時所使用的網路介面。</a:t>
            </a:r>
            <a:endParaRPr lang="en-US" altLang="zh-TW" dirty="0" smtClean="0"/>
          </a:p>
          <a:p>
            <a:r>
              <a:rPr lang="zh-TW" altLang="en-US" dirty="0" smtClean="0"/>
              <a:t>使用雙絞線進行連接的有線網路卡，其資料連結層常常是使用</a:t>
            </a:r>
            <a:r>
              <a:rPr lang="en-US" altLang="zh-TW" dirty="0" smtClean="0"/>
              <a:t>IEEE 802.3</a:t>
            </a:r>
            <a:r>
              <a:rPr lang="zh-TW" altLang="en-US" dirty="0" smtClean="0"/>
              <a:t>或是</a:t>
            </a:r>
            <a:r>
              <a:rPr lang="en-US" altLang="zh-TW" dirty="0" smtClean="0"/>
              <a:t>Ethernet</a:t>
            </a:r>
            <a:r>
              <a:rPr lang="zh-TW" altLang="en-US" dirty="0" smtClean="0"/>
              <a:t>協定。</a:t>
            </a:r>
          </a:p>
        </p:txBody>
      </p:sp>
    </p:spTree>
    <p:extLst>
      <p:ext uri="{BB962C8B-B14F-4D97-AF65-F5344CB8AC3E}">
        <p14:creationId xmlns:p14="http://schemas.microsoft.com/office/powerpoint/2010/main" val="1181791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6-2</a:t>
            </a:r>
            <a:r>
              <a:rPr lang="zh-TW" altLang="en-US" dirty="0"/>
              <a:t> 資料連結層</a:t>
            </a:r>
          </a:p>
        </p:txBody>
      </p:sp>
      <p:sp>
        <p:nvSpPr>
          <p:cNvPr id="3" name="內容版面配置區 2"/>
          <p:cNvSpPr>
            <a:spLocks noGrp="1"/>
          </p:cNvSpPr>
          <p:nvPr>
            <p:ph idx="1"/>
          </p:nvPr>
        </p:nvSpPr>
        <p:spPr/>
        <p:txBody>
          <a:bodyPr/>
          <a:lstStyle/>
          <a:p>
            <a:r>
              <a:rPr lang="zh-TW" altLang="en-US" dirty="0"/>
              <a:t>使用無線網路卡存取網路的話，資料連結層常常是使用</a:t>
            </a:r>
            <a:r>
              <a:rPr lang="en-US" altLang="zh-TW" dirty="0"/>
              <a:t>IEEE 802.11</a:t>
            </a:r>
            <a:r>
              <a:rPr lang="zh-TW" altLang="en-US" dirty="0"/>
              <a:t>協定</a:t>
            </a:r>
            <a:r>
              <a:rPr lang="zh-TW" altLang="en-US" dirty="0" smtClean="0"/>
              <a:t>。</a:t>
            </a:r>
            <a:endParaRPr lang="en-US" altLang="zh-TW" dirty="0" smtClean="0"/>
          </a:p>
          <a:p>
            <a:r>
              <a:rPr lang="zh-TW" altLang="en-US" dirty="0"/>
              <a:t>每一個網路裝置都會有一個硬體編號加以識別，常稱為</a:t>
            </a:r>
            <a:r>
              <a:rPr lang="en-US" altLang="zh-TW" dirty="0"/>
              <a:t>MAC</a:t>
            </a:r>
            <a:r>
              <a:rPr lang="zh-TW" altLang="en-US" dirty="0"/>
              <a:t>（</a:t>
            </a:r>
            <a:r>
              <a:rPr lang="en-US" altLang="zh-TW" dirty="0"/>
              <a:t>Media Access Control</a:t>
            </a:r>
            <a:r>
              <a:rPr lang="zh-TW" altLang="en-US" dirty="0"/>
              <a:t>）位址或是實體位址。</a:t>
            </a:r>
            <a:endParaRPr lang="en-US" altLang="zh-TW" dirty="0"/>
          </a:p>
          <a:p>
            <a:endParaRPr lang="zh-TW" altLang="en-US" dirty="0"/>
          </a:p>
          <a:p>
            <a:endParaRPr lang="zh-TW" altLang="en-US" dirty="0"/>
          </a:p>
        </p:txBody>
      </p:sp>
    </p:spTree>
    <p:extLst>
      <p:ext uri="{BB962C8B-B14F-4D97-AF65-F5344CB8AC3E}">
        <p14:creationId xmlns:p14="http://schemas.microsoft.com/office/powerpoint/2010/main" val="412211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fontScale="92500"/>
          </a:bodyPr>
          <a:lstStyle/>
          <a:p>
            <a:r>
              <a:rPr lang="zh-TW" altLang="en-US" smtClean="0"/>
              <a:t>實體位址常常是</a:t>
            </a:r>
            <a:r>
              <a:rPr lang="en-US" altLang="zh-TW" smtClean="0"/>
              <a:t>6</a:t>
            </a:r>
            <a:r>
              <a:rPr lang="zh-TW" altLang="en-US" smtClean="0"/>
              <a:t>組</a:t>
            </a:r>
            <a:r>
              <a:rPr lang="en-US" altLang="zh-TW" smtClean="0"/>
              <a:t>8-bits</a:t>
            </a:r>
            <a:r>
              <a:rPr lang="zh-TW" altLang="en-US" smtClean="0"/>
              <a:t>數字以</a:t>
            </a:r>
            <a:r>
              <a:rPr lang="en-US" altLang="zh-TW" smtClean="0"/>
              <a:t>16</a:t>
            </a:r>
            <a:r>
              <a:rPr lang="zh-TW" altLang="en-US" smtClean="0"/>
              <a:t>進位的方式表示，每一組數字以「</a:t>
            </a:r>
            <a:r>
              <a:rPr lang="en-US" altLang="zh-TW" smtClean="0"/>
              <a:t>-</a:t>
            </a:r>
            <a:r>
              <a:rPr lang="zh-TW" altLang="en-US" smtClean="0"/>
              <a:t>」減號或是「</a:t>
            </a:r>
            <a:r>
              <a:rPr lang="en-US" altLang="zh-TW" smtClean="0"/>
              <a:t>:</a:t>
            </a:r>
            <a:r>
              <a:rPr lang="zh-TW" altLang="en-US" smtClean="0"/>
              <a:t>」冒號分隔。</a:t>
            </a:r>
            <a:endParaRPr lang="en-US" altLang="zh-TW" smtClean="0"/>
          </a:p>
          <a:p>
            <a:r>
              <a:rPr lang="zh-TW" altLang="en-US" smtClean="0"/>
              <a:t>在</a:t>
            </a:r>
            <a:r>
              <a:rPr lang="en-US" altLang="zh-TW" smtClean="0"/>
              <a:t>Windows</a:t>
            </a:r>
            <a:r>
              <a:rPr lang="zh-TW" altLang="en-US" smtClean="0"/>
              <a:t>系統裡，可以使用「</a:t>
            </a:r>
            <a:r>
              <a:rPr lang="en-US" altLang="zh-TW" smtClean="0"/>
              <a:t>ipconfig /all</a:t>
            </a:r>
            <a:r>
              <a:rPr lang="zh-TW" altLang="en-US" smtClean="0"/>
              <a:t>」指令，列出系統裡所有的網路介面卡和其硬體位址。</a:t>
            </a:r>
            <a:endParaRPr lang="zh-TW" altLang="en-US" dirty="0"/>
          </a:p>
        </p:txBody>
      </p:sp>
    </p:spTree>
    <p:extLst>
      <p:ext uri="{BB962C8B-B14F-4D97-AF65-F5344CB8AC3E}">
        <p14:creationId xmlns:p14="http://schemas.microsoft.com/office/powerpoint/2010/main" val="2531149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fontScale="85000" lnSpcReduction="10000"/>
          </a:bodyPr>
          <a:lstStyle/>
          <a:p>
            <a:r>
              <a:rPr lang="zh-TW" altLang="en-US" dirty="0" smtClean="0"/>
              <a:t>網路上有許多網站提供透過實體位址查詢製造商的服務</a:t>
            </a:r>
            <a:endParaRPr lang="en-US" altLang="zh-TW" dirty="0" smtClean="0"/>
          </a:p>
          <a:p>
            <a:pPr lvl="1" algn="l"/>
            <a:r>
              <a:rPr lang="zh-TW" altLang="en-US" dirty="0" smtClean="0"/>
              <a:t>官方的組織識別代碼列表</a:t>
            </a:r>
            <a:r>
              <a:rPr lang="en-US" altLang="zh-TW" dirty="0" smtClean="0"/>
              <a:t/>
            </a:r>
            <a:br>
              <a:rPr lang="en-US" altLang="zh-TW" dirty="0" smtClean="0"/>
            </a:br>
            <a:r>
              <a:rPr lang="en-US" altLang="zh-TW" dirty="0" smtClean="0"/>
              <a:t>IEEE – SA –Registration </a:t>
            </a:r>
            <a:r>
              <a:rPr lang="en-US" altLang="zh-TW" dirty="0" err="1" smtClean="0"/>
              <a:t>AuthorityOUI</a:t>
            </a:r>
            <a:r>
              <a:rPr lang="en-US" altLang="zh-TW" dirty="0" smtClean="0"/>
              <a:t> Public Listing</a:t>
            </a:r>
            <a:r>
              <a:rPr lang="zh-TW" altLang="en-US" dirty="0" smtClean="0"/>
              <a:t>（</a:t>
            </a:r>
            <a:r>
              <a:rPr lang="en-US" altLang="zh-TW" dirty="0" smtClean="0">
                <a:hlinkClick r:id="rId2"/>
              </a:rPr>
              <a:t>http://standards.ieee.org/develop/regauth/oui/public.html</a:t>
            </a:r>
            <a:r>
              <a:rPr lang="zh-TW" altLang="en-US" dirty="0" smtClean="0"/>
              <a:t>）</a:t>
            </a:r>
            <a:endParaRPr lang="en-US" altLang="zh-TW" dirty="0" smtClean="0"/>
          </a:p>
          <a:p>
            <a:pPr lvl="1"/>
            <a:r>
              <a:rPr lang="zh-TW" altLang="en-US" dirty="0" smtClean="0"/>
              <a:t>坊間的「</a:t>
            </a:r>
            <a:r>
              <a:rPr lang="en-US" altLang="zh-TW" dirty="0" smtClean="0"/>
              <a:t>MACVendorLookup.com</a:t>
            </a:r>
            <a:r>
              <a:rPr lang="zh-TW" altLang="en-US" dirty="0" smtClean="0"/>
              <a:t>」都可以將實體位址的前三組數字輸入，查詢其相對應的製造商</a:t>
            </a:r>
            <a:r>
              <a:rPr lang="zh-TW" altLang="en-US" dirty="0"/>
              <a:t>。</a:t>
            </a:r>
          </a:p>
        </p:txBody>
      </p:sp>
    </p:spTree>
    <p:extLst>
      <p:ext uri="{BB962C8B-B14F-4D97-AF65-F5344CB8AC3E}">
        <p14:creationId xmlns:p14="http://schemas.microsoft.com/office/powerpoint/2010/main" val="2218701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a:t>
            </a:r>
            <a:r>
              <a:rPr lang="zh-TW" altLang="en-US" dirty="0" smtClean="0"/>
              <a:t> 資料連結層</a:t>
            </a:r>
            <a:endParaRPr lang="zh-TW" altLang="en-US" dirty="0"/>
          </a:p>
        </p:txBody>
      </p:sp>
      <p:sp>
        <p:nvSpPr>
          <p:cNvPr id="3" name="內容版面配置區 2"/>
          <p:cNvSpPr>
            <a:spLocks noGrp="1"/>
          </p:cNvSpPr>
          <p:nvPr>
            <p:ph idx="1"/>
          </p:nvPr>
        </p:nvSpPr>
        <p:spPr>
          <a:xfrm>
            <a:off x="457200" y="1559137"/>
            <a:ext cx="3844770" cy="2934224"/>
          </a:xfrm>
        </p:spPr>
        <p:txBody>
          <a:bodyPr/>
          <a:lstStyle/>
          <a:p>
            <a:r>
              <a:rPr lang="zh-TW" altLang="en-US" dirty="0" smtClean="0"/>
              <a:t>在</a:t>
            </a:r>
            <a:r>
              <a:rPr lang="en-US" altLang="zh-TW" dirty="0" smtClean="0"/>
              <a:t>Windows 11</a:t>
            </a:r>
            <a:r>
              <a:rPr lang="zh-TW" altLang="en-US" dirty="0" smtClean="0"/>
              <a:t>下使用「</a:t>
            </a:r>
            <a:r>
              <a:rPr lang="en-US" altLang="zh-TW" dirty="0" smtClean="0"/>
              <a:t>ipconfig /all</a:t>
            </a:r>
            <a:r>
              <a:rPr lang="zh-TW" altLang="en-US" dirty="0" smtClean="0"/>
              <a:t>」顯示出來的部分網路卡資訊。</a:t>
            </a:r>
            <a:endParaRPr lang="en-US" altLang="zh-TW"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990" y="1341785"/>
            <a:ext cx="4049275" cy="329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6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zh-TW" smtClean="0"/>
              <a:t>6-3 </a:t>
            </a:r>
            <a:r>
              <a:rPr lang="zh-TW" altLang="en-US" smtClean="0"/>
              <a:t>網路層</a:t>
            </a:r>
            <a:endParaRPr lang="zh-TW" altLang="en-US" dirty="0" smtClean="0"/>
          </a:p>
        </p:txBody>
      </p:sp>
      <p:sp>
        <p:nvSpPr>
          <p:cNvPr id="92163" name="Content Placeholder 2"/>
          <p:cNvSpPr>
            <a:spLocks noGrp="1"/>
          </p:cNvSpPr>
          <p:nvPr>
            <p:ph idx="1"/>
          </p:nvPr>
        </p:nvSpPr>
        <p:spPr/>
        <p:txBody>
          <a:bodyPr>
            <a:normAutofit/>
          </a:bodyPr>
          <a:lstStyle/>
          <a:p>
            <a:r>
              <a:rPr lang="zh-TW" altLang="en-US" dirty="0" smtClean="0"/>
              <a:t>網路層重要的功能包括</a:t>
            </a:r>
            <a:r>
              <a:rPr lang="zh-TW" altLang="en-US" dirty="0"/>
              <a:t>：</a:t>
            </a:r>
            <a:endParaRPr lang="en-US" altLang="zh-TW" dirty="0" smtClean="0"/>
          </a:p>
          <a:p>
            <a:pPr lvl="1" algn="l"/>
            <a:r>
              <a:rPr lang="zh-TW" altLang="en-US" dirty="0" smtClean="0"/>
              <a:t>網路位址</a:t>
            </a:r>
            <a:r>
              <a:rPr lang="en-US" altLang="zh-TW" dirty="0" smtClean="0"/>
              <a:t> (addressing)</a:t>
            </a:r>
            <a:r>
              <a:rPr lang="zh-TW" altLang="en-US" dirty="0" smtClean="0"/>
              <a:t>。</a:t>
            </a:r>
            <a:endParaRPr lang="en-US" altLang="zh-TW" dirty="0" smtClean="0"/>
          </a:p>
          <a:p>
            <a:pPr lvl="1" algn="l"/>
            <a:r>
              <a:rPr lang="zh-TW" altLang="en-US" dirty="0" smtClean="0"/>
              <a:t>資料切割</a:t>
            </a:r>
            <a:r>
              <a:rPr lang="en-US" altLang="zh-TW" dirty="0" smtClean="0"/>
              <a:t> (fragmentation)</a:t>
            </a:r>
            <a:r>
              <a:rPr lang="zh-TW" altLang="en-US" dirty="0" smtClean="0"/>
              <a:t>。</a:t>
            </a:r>
            <a:endParaRPr lang="en-US" altLang="zh-TW" dirty="0" smtClean="0"/>
          </a:p>
          <a:p>
            <a:pPr lvl="1" algn="l"/>
            <a:r>
              <a:rPr lang="zh-TW" altLang="en-US" dirty="0" smtClean="0"/>
              <a:t>網路路由</a:t>
            </a:r>
            <a:r>
              <a:rPr lang="en-US" altLang="zh-TW" dirty="0" smtClean="0"/>
              <a:t> (routing)</a:t>
            </a:r>
            <a:r>
              <a:rPr lang="zh-TW" altLang="en-US" dirty="0" smtClean="0"/>
              <a:t>。</a:t>
            </a:r>
            <a:endParaRPr lang="en-US" altLang="zh-TW" dirty="0" smtClean="0"/>
          </a:p>
          <a:p>
            <a:r>
              <a:rPr lang="zh-TW" altLang="en-US" dirty="0" smtClean="0"/>
              <a:t>常用的網路層協定為</a:t>
            </a:r>
            <a:r>
              <a:rPr lang="en-US" altLang="zh-TW" dirty="0" smtClean="0"/>
              <a:t>IPv4</a:t>
            </a:r>
            <a:r>
              <a:rPr lang="zh-TW" altLang="en-US" dirty="0" smtClean="0"/>
              <a:t>及</a:t>
            </a:r>
            <a:r>
              <a:rPr lang="en-US" altLang="zh-TW" dirty="0" smtClean="0"/>
              <a:t>IPv6</a:t>
            </a:r>
            <a:r>
              <a:rPr lang="zh-TW" altLang="en-US" dirty="0" smtClean="0"/>
              <a:t>。</a:t>
            </a:r>
            <a:endParaRPr lang="en-US" altLang="zh-TW" dirty="0" smtClean="0"/>
          </a:p>
        </p:txBody>
      </p:sp>
    </p:spTree>
    <p:extLst>
      <p:ext uri="{BB962C8B-B14F-4D97-AF65-F5344CB8AC3E}">
        <p14:creationId xmlns:p14="http://schemas.microsoft.com/office/powerpoint/2010/main" val="1808542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TW" dirty="0" smtClean="0"/>
              <a:t>6-1 </a:t>
            </a:r>
            <a:r>
              <a:rPr lang="zh-TW" altLang="en-US" dirty="0" smtClean="0"/>
              <a:t>網際網路</a:t>
            </a:r>
          </a:p>
        </p:txBody>
      </p:sp>
      <p:sp>
        <p:nvSpPr>
          <p:cNvPr id="82947" name="Rectangle 3"/>
          <p:cNvSpPr>
            <a:spLocks noGrp="1" noChangeArrowheads="1"/>
          </p:cNvSpPr>
          <p:nvPr>
            <p:ph idx="1"/>
          </p:nvPr>
        </p:nvSpPr>
        <p:spPr/>
        <p:txBody>
          <a:bodyPr>
            <a:normAutofit/>
          </a:bodyPr>
          <a:lstStyle/>
          <a:p>
            <a:r>
              <a:rPr lang="zh-TW" altLang="en-US" dirty="0" smtClean="0"/>
              <a:t>「網路」和「網際網路」是常混淆的二個名詞。</a:t>
            </a:r>
            <a:endParaRPr lang="en-US" altLang="zh-TW" dirty="0" smtClean="0"/>
          </a:p>
          <a:p>
            <a:pPr lvl="1"/>
            <a:r>
              <a:rPr lang="zh-TW" altLang="en-US" dirty="0" smtClean="0"/>
              <a:t>網路：把電腦與電腦使用網路線相連成網。</a:t>
            </a:r>
          </a:p>
          <a:p>
            <a:pPr lvl="1"/>
            <a:r>
              <a:rPr lang="zh-TW" altLang="en-US" dirty="0" smtClean="0"/>
              <a:t>網際網路（</a:t>
            </a:r>
            <a:r>
              <a:rPr lang="en-US" altLang="zh-TW" dirty="0" smtClean="0"/>
              <a:t>Internet</a:t>
            </a:r>
            <a:r>
              <a:rPr lang="zh-TW" altLang="en-US" dirty="0" smtClean="0"/>
              <a:t>）：連結各個網路所成的大型網路</a:t>
            </a:r>
            <a:r>
              <a:rPr lang="en-US" altLang="zh-TW" dirty="0" smtClean="0"/>
              <a:t>(inter-network)</a:t>
            </a:r>
            <a:r>
              <a:rPr lang="zh-TW" altLang="en-US" dirty="0" smtClean="0"/>
              <a:t>，特指今日全球個人電腦等設備所連結上的大型網路。</a:t>
            </a:r>
          </a:p>
        </p:txBody>
      </p:sp>
    </p:spTree>
    <p:extLst>
      <p:ext uri="{BB962C8B-B14F-4D97-AF65-F5344CB8AC3E}">
        <p14:creationId xmlns:p14="http://schemas.microsoft.com/office/powerpoint/2010/main" val="60873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1"/>
          <p:cNvSpPr>
            <a:spLocks noGrp="1"/>
          </p:cNvSpPr>
          <p:nvPr>
            <p:ph type="title"/>
          </p:nvPr>
        </p:nvSpPr>
        <p:spPr/>
        <p:txBody>
          <a:bodyPr/>
          <a:lstStyle/>
          <a:p>
            <a:r>
              <a:rPr lang="zh-TW" altLang="en-US" smtClean="0"/>
              <a:t>網路位址</a:t>
            </a:r>
            <a:endParaRPr lang="zh-TW" altLang="en-US" dirty="0" smtClean="0"/>
          </a:p>
        </p:txBody>
      </p:sp>
      <p:sp>
        <p:nvSpPr>
          <p:cNvPr id="93187" name="內容版面配置區 2"/>
          <p:cNvSpPr>
            <a:spLocks noGrp="1"/>
          </p:cNvSpPr>
          <p:nvPr>
            <p:ph idx="1"/>
          </p:nvPr>
        </p:nvSpPr>
        <p:spPr/>
        <p:txBody>
          <a:bodyPr/>
          <a:lstStyle/>
          <a:p>
            <a:r>
              <a:rPr lang="zh-TW" altLang="en-US" dirty="0" smtClean="0"/>
              <a:t>每一個連上網際網路的主機，都必須要有一個可以在網路上識別的位址。</a:t>
            </a:r>
            <a:endParaRPr lang="en-US" altLang="zh-TW" dirty="0" smtClean="0"/>
          </a:p>
          <a:p>
            <a:r>
              <a:rPr lang="zh-TW" altLang="en-US" dirty="0" smtClean="0"/>
              <a:t>這個位址便是在網路層裡定義的，而這也是網路層裡最基本的功能。</a:t>
            </a:r>
            <a:endParaRPr lang="en-US" altLang="zh-TW" dirty="0" smtClean="0"/>
          </a:p>
        </p:txBody>
      </p:sp>
    </p:spTree>
    <p:extLst>
      <p:ext uri="{BB962C8B-B14F-4D97-AF65-F5344CB8AC3E}">
        <p14:creationId xmlns:p14="http://schemas.microsoft.com/office/powerpoint/2010/main" val="1759863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a:t>
            </a:r>
            <a:r>
              <a:rPr lang="en-US" altLang="zh-TW" dirty="0"/>
              <a:t>IP</a:t>
            </a:r>
            <a:r>
              <a:rPr lang="zh-TW" altLang="en-US" dirty="0"/>
              <a:t>分段表示</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65" y="1806665"/>
            <a:ext cx="7722350" cy="237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464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私有</a:t>
            </a:r>
            <a:r>
              <a:rPr lang="en-US" altLang="zh-TW" dirty="0"/>
              <a:t>IP</a:t>
            </a:r>
            <a:r>
              <a:rPr lang="zh-TW" altLang="en-US" dirty="0"/>
              <a:t>位址列表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65" y="1896675"/>
            <a:ext cx="7542330" cy="140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12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1972193263"/>
              </p:ext>
            </p:extLst>
          </p:nvPr>
        </p:nvGraphicFramePr>
        <p:xfrm>
          <a:off x="448996" y="749048"/>
          <a:ext cx="8229600" cy="1080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510" y="2391730"/>
            <a:ext cx="8700097" cy="149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215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資料切割與組裝</a:t>
            </a:r>
            <a:endParaRPr lang="zh-TW" altLang="en-US" dirty="0"/>
          </a:p>
        </p:txBody>
      </p:sp>
      <p:sp>
        <p:nvSpPr>
          <p:cNvPr id="3" name="內容版面配置區 2"/>
          <p:cNvSpPr>
            <a:spLocks noGrp="1"/>
          </p:cNvSpPr>
          <p:nvPr>
            <p:ph idx="1"/>
          </p:nvPr>
        </p:nvSpPr>
        <p:spPr>
          <a:xfrm>
            <a:off x="457200" y="1660399"/>
            <a:ext cx="8435280" cy="2934224"/>
          </a:xfrm>
        </p:spPr>
        <p:txBody>
          <a:bodyPr>
            <a:normAutofit/>
          </a:bodyPr>
          <a:lstStyle/>
          <a:p>
            <a:pPr algn="l"/>
            <a:r>
              <a:rPr lang="zh-TW" altLang="en-US" dirty="0" smtClean="0"/>
              <a:t>網路層另一個基本的功能，就是網路封包的：</a:t>
            </a:r>
            <a:endParaRPr lang="en-US" altLang="zh-TW" dirty="0" smtClean="0"/>
          </a:p>
          <a:p>
            <a:pPr lvl="1" algn="l"/>
            <a:r>
              <a:rPr lang="zh-TW" altLang="en-US" dirty="0" smtClean="0"/>
              <a:t>切割（</a:t>
            </a:r>
            <a:r>
              <a:rPr lang="en-US" altLang="zh-TW" dirty="0" smtClean="0"/>
              <a:t>fragmentation</a:t>
            </a:r>
            <a:r>
              <a:rPr lang="zh-TW" altLang="en-US" dirty="0" smtClean="0"/>
              <a:t>）</a:t>
            </a:r>
            <a:endParaRPr lang="en-US" altLang="zh-TW" dirty="0" smtClean="0"/>
          </a:p>
          <a:p>
            <a:pPr lvl="1" algn="l"/>
            <a:r>
              <a:rPr lang="zh-TW" altLang="en-US" dirty="0" smtClean="0"/>
              <a:t>組裝（</a:t>
            </a:r>
            <a:r>
              <a:rPr lang="en-US" altLang="zh-TW" dirty="0" smtClean="0"/>
              <a:t>defragmentation</a:t>
            </a:r>
            <a:r>
              <a:rPr lang="zh-TW" altLang="en-US" dirty="0" smtClean="0"/>
              <a:t>）</a:t>
            </a:r>
            <a:endParaRPr lang="en-US" altLang="zh-TW" dirty="0" smtClean="0"/>
          </a:p>
          <a:p>
            <a:r>
              <a:rPr lang="zh-TW" altLang="en-US" dirty="0" smtClean="0"/>
              <a:t>網際網路上的資料傳輸以封包為單位，在不同網路裡，所定義的封包大小上限可能會有所不同。</a:t>
            </a:r>
            <a:endParaRPr lang="en-US" altLang="zh-TW" dirty="0" smtClean="0"/>
          </a:p>
        </p:txBody>
      </p:sp>
    </p:spTree>
    <p:extLst>
      <p:ext uri="{BB962C8B-B14F-4D97-AF65-F5344CB8AC3E}">
        <p14:creationId xmlns:p14="http://schemas.microsoft.com/office/powerpoint/2010/main" val="4015780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資料切割與組裝</a:t>
            </a:r>
          </a:p>
        </p:txBody>
      </p:sp>
      <p:sp>
        <p:nvSpPr>
          <p:cNvPr id="3" name="內容版面配置區 2"/>
          <p:cNvSpPr>
            <a:spLocks noGrp="1"/>
          </p:cNvSpPr>
          <p:nvPr>
            <p:ph idx="1"/>
          </p:nvPr>
        </p:nvSpPr>
        <p:spPr/>
        <p:txBody>
          <a:bodyPr/>
          <a:lstStyle/>
          <a:p>
            <a:r>
              <a:rPr lang="zh-TW" altLang="en-US" dirty="0"/>
              <a:t>在網路層進行資料傳輸時，必須依據網路的限制，視資料大小情形加以裁切</a:t>
            </a:r>
            <a:r>
              <a:rPr lang="zh-TW" altLang="en-US" dirty="0" smtClean="0"/>
              <a:t>。</a:t>
            </a:r>
            <a:endParaRPr lang="en-US" altLang="zh-TW" dirty="0" smtClean="0"/>
          </a:p>
          <a:p>
            <a:r>
              <a:rPr lang="zh-TW" altLang="en-US" dirty="0" smtClean="0"/>
              <a:t>每</a:t>
            </a:r>
            <a:r>
              <a:rPr lang="zh-TW" altLang="en-US" dirty="0"/>
              <a:t>一個封包裡除了存放傳輸內容外，還需要加上標頭（</a:t>
            </a:r>
            <a:r>
              <a:rPr lang="en-US" altLang="zh-TW" dirty="0"/>
              <a:t>header</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048445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資料切割與組裝</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標頭裡記錄網路層協定裡的許多資訊，包括協定的版本、封包大小、來源主機位址、目的地主機位址、夾帶的資料是否經過裁切、封包標頭檢查碼等資訊。</a:t>
            </a:r>
            <a:endParaRPr lang="en-US" altLang="zh-TW" dirty="0" smtClean="0"/>
          </a:p>
          <a:p>
            <a:endParaRPr lang="zh-TW" altLang="en-US" dirty="0"/>
          </a:p>
        </p:txBody>
      </p:sp>
    </p:spTree>
    <p:extLst>
      <p:ext uri="{BB962C8B-B14F-4D97-AF65-F5344CB8AC3E}">
        <p14:creationId xmlns:p14="http://schemas.microsoft.com/office/powerpoint/2010/main" val="2865860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資料切割與組裝</a:t>
            </a:r>
          </a:p>
        </p:txBody>
      </p:sp>
      <p:sp>
        <p:nvSpPr>
          <p:cNvPr id="3" name="內容版面配置區 2"/>
          <p:cNvSpPr>
            <a:spLocks noGrp="1"/>
          </p:cNvSpPr>
          <p:nvPr>
            <p:ph idx="1"/>
          </p:nvPr>
        </p:nvSpPr>
        <p:spPr/>
        <p:txBody>
          <a:bodyPr/>
          <a:lstStyle/>
          <a:p>
            <a:r>
              <a:rPr lang="zh-TW" altLang="en-US" dirty="0"/>
              <a:t>接收端收到這些資料後，會再依據標頭裡所夾帶的資訊，驗證封包標頭的正確性，並視情況進行內容的重組和還原。</a:t>
            </a:r>
          </a:p>
          <a:p>
            <a:endParaRPr lang="zh-TW" altLang="en-US" dirty="0"/>
          </a:p>
        </p:txBody>
      </p:sp>
    </p:spTree>
    <p:extLst>
      <p:ext uri="{BB962C8B-B14F-4D97-AF65-F5344CB8AC3E}">
        <p14:creationId xmlns:p14="http://schemas.microsoft.com/office/powerpoint/2010/main" val="1509075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7200" y="1660399"/>
            <a:ext cx="3799765" cy="2934224"/>
          </a:xfrm>
        </p:spPr>
        <p:txBody>
          <a:bodyPr>
            <a:normAutofit fontScale="92500" lnSpcReduction="10000"/>
          </a:bodyPr>
          <a:lstStyle/>
          <a:p>
            <a:r>
              <a:rPr lang="zh-TW" altLang="en-US" dirty="0" smtClean="0"/>
              <a:t>資料切割成封包，每一個封包加上標頭後才進行傳送。</a:t>
            </a:r>
            <a:endParaRPr lang="en-US" altLang="zh-TW" dirty="0" smtClean="0"/>
          </a:p>
          <a:p>
            <a:r>
              <a:rPr lang="zh-TW" altLang="en-US" dirty="0" smtClean="0"/>
              <a:t>接收方收到後再反向處理：移除標頭並進行</a:t>
            </a:r>
            <a:r>
              <a:rPr lang="zh-TW" altLang="en-US" dirty="0"/>
              <a:t>重組。</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2435" y="1221600"/>
            <a:ext cx="4299087" cy="3469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標題 1"/>
          <p:cNvSpPr>
            <a:spLocks noGrp="1"/>
          </p:cNvSpPr>
          <p:nvPr>
            <p:ph type="title"/>
          </p:nvPr>
        </p:nvSpPr>
        <p:spPr>
          <a:xfrm>
            <a:off x="457200" y="634604"/>
            <a:ext cx="8229600" cy="857250"/>
          </a:xfrm>
        </p:spPr>
        <p:txBody>
          <a:bodyPr/>
          <a:lstStyle/>
          <a:p>
            <a:r>
              <a:rPr lang="zh-TW" altLang="en-US" dirty="0"/>
              <a:t>資料切割與組裝</a:t>
            </a:r>
          </a:p>
        </p:txBody>
      </p:sp>
    </p:spTree>
    <p:extLst>
      <p:ext uri="{BB962C8B-B14F-4D97-AF65-F5344CB8AC3E}">
        <p14:creationId xmlns:p14="http://schemas.microsoft.com/office/powerpoint/2010/main" val="1548191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網路路由</a:t>
            </a:r>
            <a:endParaRPr lang="zh-TW" altLang="en-US" dirty="0"/>
          </a:p>
        </p:txBody>
      </p:sp>
      <p:sp>
        <p:nvSpPr>
          <p:cNvPr id="3" name="內容版面配置區 2"/>
          <p:cNvSpPr>
            <a:spLocks noGrp="1"/>
          </p:cNvSpPr>
          <p:nvPr>
            <p:ph idx="1"/>
          </p:nvPr>
        </p:nvSpPr>
        <p:spPr/>
        <p:txBody>
          <a:bodyPr>
            <a:normAutofit/>
          </a:bodyPr>
          <a:lstStyle/>
          <a:p>
            <a:r>
              <a:rPr lang="zh-TW" altLang="en-US" dirty="0" smtClean="0"/>
              <a:t>路由（</a:t>
            </a:r>
            <a:r>
              <a:rPr lang="en-US" altLang="zh-TW" dirty="0" smtClean="0"/>
              <a:t>routing</a:t>
            </a:r>
            <a:r>
              <a:rPr lang="zh-TW" altLang="en-US" dirty="0" smtClean="0"/>
              <a:t>）是網路層裡最重要的功能。</a:t>
            </a:r>
            <a:endParaRPr lang="en-US" altLang="zh-TW" dirty="0" smtClean="0"/>
          </a:p>
          <a:p>
            <a:r>
              <a:rPr lang="zh-TW" altLang="en-US" dirty="0" smtClean="0"/>
              <a:t>網路封包由網路主機送出後，便由路由器（</a:t>
            </a:r>
            <a:r>
              <a:rPr lang="en-US" altLang="zh-TW" dirty="0" smtClean="0"/>
              <a:t>router</a:t>
            </a:r>
            <a:r>
              <a:rPr lang="zh-TW" altLang="en-US" dirty="0" smtClean="0"/>
              <a:t>）負責傳送。</a:t>
            </a:r>
            <a:endParaRPr lang="en-US" altLang="zh-TW" dirty="0" smtClean="0"/>
          </a:p>
          <a:p>
            <a:r>
              <a:rPr lang="zh-TW" altLang="en-US" dirty="0" smtClean="0"/>
              <a:t>網際網路是由大小不一的路由器合力串接起來。</a:t>
            </a:r>
            <a:endParaRPr lang="en-US" altLang="zh-TW" dirty="0" smtClean="0"/>
          </a:p>
        </p:txBody>
      </p:sp>
    </p:spTree>
    <p:extLst>
      <p:ext uri="{BB962C8B-B14F-4D97-AF65-F5344CB8AC3E}">
        <p14:creationId xmlns:p14="http://schemas.microsoft.com/office/powerpoint/2010/main" val="101643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 </a:t>
            </a:r>
            <a:r>
              <a:rPr lang="zh-TW" altLang="en-US" dirty="0"/>
              <a:t>網際網路</a:t>
            </a:r>
          </a:p>
        </p:txBody>
      </p:sp>
      <p:sp>
        <p:nvSpPr>
          <p:cNvPr id="3" name="內容版面配置區 2"/>
          <p:cNvSpPr>
            <a:spLocks noGrp="1"/>
          </p:cNvSpPr>
          <p:nvPr>
            <p:ph idx="1"/>
          </p:nvPr>
        </p:nvSpPr>
        <p:spPr/>
        <p:txBody>
          <a:bodyPr/>
          <a:lstStyle/>
          <a:p>
            <a:r>
              <a:rPr lang="zh-TW" altLang="en-US" dirty="0"/>
              <a:t>連結上網的機器常稱為主機</a:t>
            </a:r>
            <a:r>
              <a:rPr lang="en-US" altLang="zh-TW" dirty="0"/>
              <a:t>(host)</a:t>
            </a:r>
            <a:r>
              <a:rPr lang="zh-TW" altLang="en-US" dirty="0"/>
              <a:t>或是終端</a:t>
            </a:r>
            <a:r>
              <a:rPr lang="en-US" altLang="zh-TW" dirty="0"/>
              <a:t>(terminal)</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350734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網路路由</a:t>
            </a:r>
            <a:endParaRPr lang="zh-TW" altLang="en-US" dirty="0"/>
          </a:p>
        </p:txBody>
      </p:sp>
      <p:sp>
        <p:nvSpPr>
          <p:cNvPr id="3" name="內容版面配置區 2"/>
          <p:cNvSpPr>
            <a:spLocks noGrp="1"/>
          </p:cNvSpPr>
          <p:nvPr>
            <p:ph idx="1"/>
          </p:nvPr>
        </p:nvSpPr>
        <p:spPr/>
        <p:txBody>
          <a:bodyPr/>
          <a:lstStyle/>
          <a:p>
            <a:r>
              <a:rPr lang="zh-TW" altLang="en-US" dirty="0" smtClean="0"/>
              <a:t>由於從發送端將訊息傳送至目的端的路徑可能有很多種，路由器會倚靠</a:t>
            </a:r>
            <a:r>
              <a:rPr lang="zh-TW" altLang="en-US" dirty="0" smtClean="0">
                <a:solidFill>
                  <a:srgbClr val="C00000"/>
                </a:solidFill>
              </a:rPr>
              <a:t>路徑演算法</a:t>
            </a:r>
            <a:r>
              <a:rPr lang="zh-TW" altLang="en-US" dirty="0" smtClean="0"/>
              <a:t>（</a:t>
            </a:r>
            <a:r>
              <a:rPr lang="en-US" altLang="zh-TW" dirty="0" smtClean="0"/>
              <a:t>routing algorithm</a:t>
            </a:r>
            <a:r>
              <a:rPr lang="zh-TW" altLang="en-US" dirty="0" smtClean="0"/>
              <a:t>），計算由發送端至目的端的最佳路徑。</a:t>
            </a:r>
          </a:p>
          <a:p>
            <a:endParaRPr lang="zh-TW" altLang="en-US" dirty="0"/>
          </a:p>
        </p:txBody>
      </p:sp>
    </p:spTree>
    <p:extLst>
      <p:ext uri="{BB962C8B-B14F-4D97-AF65-F5344CB8AC3E}">
        <p14:creationId xmlns:p14="http://schemas.microsoft.com/office/powerpoint/2010/main" val="1381640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網路路由</a:t>
            </a:r>
          </a:p>
        </p:txBody>
      </p:sp>
      <p:sp>
        <p:nvSpPr>
          <p:cNvPr id="6" name="內容版面配置區 5"/>
          <p:cNvSpPr>
            <a:spLocks noGrp="1"/>
          </p:cNvSpPr>
          <p:nvPr>
            <p:ph idx="1"/>
          </p:nvPr>
        </p:nvSpPr>
        <p:spPr/>
        <p:txBody>
          <a:bodyPr/>
          <a:lstStyle/>
          <a:p>
            <a:r>
              <a:rPr lang="zh-TW" altLang="en-US" smtClean="0"/>
              <a:t>資料從傳送端送出後，經過數個路由器，最後抵達接收端。</a:t>
            </a:r>
            <a:endParaRPr lang="zh-TW" altLang="en-US"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8379"/>
          <a:stretch/>
        </p:blipFill>
        <p:spPr bwMode="auto">
          <a:xfrm>
            <a:off x="1826695" y="2699246"/>
            <a:ext cx="5340076" cy="2334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4431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網路路由</a:t>
            </a:r>
          </a:p>
        </p:txBody>
      </p:sp>
      <p:sp>
        <p:nvSpPr>
          <p:cNvPr id="6" name="內容版面配置區 5"/>
          <p:cNvSpPr>
            <a:spLocks noGrp="1"/>
          </p:cNvSpPr>
          <p:nvPr>
            <p:ph idx="1"/>
          </p:nvPr>
        </p:nvSpPr>
        <p:spPr/>
        <p:txBody>
          <a:bodyPr/>
          <a:lstStyle/>
          <a:p>
            <a:r>
              <a:rPr lang="en-US" altLang="zh-TW" smtClean="0"/>
              <a:t>CAIDA</a:t>
            </a:r>
            <a:r>
              <a:rPr lang="zh-TW" altLang="en-US" smtClean="0"/>
              <a:t>機構於</a:t>
            </a:r>
            <a:r>
              <a:rPr lang="en-US" altLang="zh-TW" smtClean="0"/>
              <a:t>2013</a:t>
            </a:r>
            <a:r>
              <a:rPr lang="zh-TW" altLang="en-US" smtClean="0"/>
              <a:t>年量測的</a:t>
            </a:r>
            <a:r>
              <a:rPr lang="en-US" altLang="zh-TW" smtClean="0"/>
              <a:t>IPv4</a:t>
            </a:r>
            <a:r>
              <a:rPr lang="zh-TW" altLang="en-US" smtClean="0"/>
              <a:t>和</a:t>
            </a:r>
            <a:r>
              <a:rPr lang="en-US" altLang="zh-TW" smtClean="0"/>
              <a:t>IPv6</a:t>
            </a:r>
            <a:r>
              <a:rPr lang="zh-TW" altLang="en-US" smtClean="0"/>
              <a:t>骨幹網路連接情況。</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850" y="2481740"/>
            <a:ext cx="3946861" cy="2337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94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網路路由</a:t>
            </a:r>
          </a:p>
        </p:txBody>
      </p:sp>
      <p:sp>
        <p:nvSpPr>
          <p:cNvPr id="3" name="內容版面配置區 2"/>
          <p:cNvSpPr>
            <a:spLocks noGrp="1"/>
          </p:cNvSpPr>
          <p:nvPr>
            <p:ph idx="1"/>
          </p:nvPr>
        </p:nvSpPr>
        <p:spPr/>
        <p:txBody>
          <a:bodyPr/>
          <a:lstStyle/>
          <a:p>
            <a:r>
              <a:rPr lang="zh-TW" altLang="en-US" dirty="0" smtClean="0"/>
              <a:t>在</a:t>
            </a:r>
            <a:r>
              <a:rPr lang="en-US" altLang="zh-TW" dirty="0" smtClean="0"/>
              <a:t>Linux</a:t>
            </a:r>
            <a:r>
              <a:rPr lang="zh-TW" altLang="en-US" dirty="0" smtClean="0"/>
              <a:t>系統上使用</a:t>
            </a:r>
            <a:r>
              <a:rPr lang="en-US" altLang="zh-TW" dirty="0" smtClean="0"/>
              <a:t>traceroute</a:t>
            </a:r>
            <a:r>
              <a:rPr lang="zh-TW" altLang="en-US" dirty="0" smtClean="0"/>
              <a:t>指令查詢封包傳送路徑上的路由器位址。</a:t>
            </a:r>
            <a:endParaRPr lang="en-US" altLang="zh-TW" dirty="0" smtClean="0"/>
          </a:p>
          <a:p>
            <a:r>
              <a:rPr lang="zh-TW" altLang="en-US" dirty="0" smtClean="0"/>
              <a:t>其中出現「*」號的，表示路由器探測逾時，或是路由器不允許 </a:t>
            </a:r>
            <a:r>
              <a:rPr lang="en-US" altLang="zh-TW" dirty="0" smtClean="0"/>
              <a:t>/ </a:t>
            </a:r>
            <a:r>
              <a:rPr lang="zh-TW" altLang="en-US" dirty="0" smtClean="0"/>
              <a:t>不支援探測。</a:t>
            </a:r>
            <a:endParaRPr lang="zh-TW" altLang="en-US" dirty="0"/>
          </a:p>
        </p:txBody>
      </p:sp>
    </p:spTree>
    <p:extLst>
      <p:ext uri="{BB962C8B-B14F-4D97-AF65-F5344CB8AC3E}">
        <p14:creationId xmlns:p14="http://schemas.microsoft.com/office/powerpoint/2010/main" val="3365279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網路路由</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986685"/>
            <a:ext cx="5490610" cy="2526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52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6-4 </a:t>
            </a:r>
            <a:r>
              <a:rPr lang="zh-TW" altLang="en-US" dirty="0" smtClean="0"/>
              <a:t>傳輸層</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可以透過網路層的</a:t>
            </a:r>
            <a:r>
              <a:rPr lang="en-US" altLang="zh-TW" dirty="0" smtClean="0"/>
              <a:t>IP</a:t>
            </a:r>
            <a:r>
              <a:rPr lang="zh-TW" altLang="en-US" dirty="0" smtClean="0"/>
              <a:t>位址找到網路上的指定主機。</a:t>
            </a:r>
            <a:endParaRPr lang="en-US" altLang="zh-TW" dirty="0" smtClean="0"/>
          </a:p>
          <a:p>
            <a:r>
              <a:rPr lang="zh-TW" altLang="en-US" dirty="0" smtClean="0"/>
              <a:t>同一台主機可能需要同時服務許多來自不同</a:t>
            </a:r>
            <a:r>
              <a:rPr lang="en-US" altLang="zh-TW" dirty="0" smtClean="0"/>
              <a:t>IP</a:t>
            </a:r>
            <a:r>
              <a:rPr lang="zh-TW" altLang="en-US" dirty="0" smtClean="0"/>
              <a:t>位址的網路使用者。</a:t>
            </a:r>
            <a:endParaRPr lang="en-US" altLang="zh-TW" dirty="0" smtClean="0"/>
          </a:p>
          <a:p>
            <a:r>
              <a:rPr lang="zh-TW" altLang="en-US" dirty="0" smtClean="0"/>
              <a:t>同一個使用者也可能同時使用多個不同</a:t>
            </a:r>
            <a:r>
              <a:rPr lang="en-US" altLang="zh-TW" dirty="0" smtClean="0"/>
              <a:t>IP</a:t>
            </a:r>
            <a:r>
              <a:rPr lang="zh-TW" altLang="en-US" dirty="0" smtClean="0"/>
              <a:t>位址主機上的服務；甚至一個使用者可能同時使用位於同一台主機上的多種服務。</a:t>
            </a:r>
            <a:endParaRPr lang="en-US" altLang="zh-TW" dirty="0" smtClean="0"/>
          </a:p>
        </p:txBody>
      </p:sp>
    </p:spTree>
    <p:extLst>
      <p:ext uri="{BB962C8B-B14F-4D97-AF65-F5344CB8AC3E}">
        <p14:creationId xmlns:p14="http://schemas.microsoft.com/office/powerpoint/2010/main" val="2479285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6-4 </a:t>
            </a:r>
            <a:r>
              <a:rPr lang="zh-TW" altLang="en-US" dirty="0"/>
              <a:t>傳輸層</a:t>
            </a:r>
          </a:p>
        </p:txBody>
      </p:sp>
      <p:sp>
        <p:nvSpPr>
          <p:cNvPr id="3" name="內容版面配置區 2"/>
          <p:cNvSpPr>
            <a:spLocks noGrp="1"/>
          </p:cNvSpPr>
          <p:nvPr>
            <p:ph idx="1"/>
          </p:nvPr>
        </p:nvSpPr>
        <p:spPr/>
        <p:txBody>
          <a:bodyPr/>
          <a:lstStyle/>
          <a:p>
            <a:r>
              <a:rPr lang="zh-TW" altLang="en-US" dirty="0"/>
              <a:t>透過</a:t>
            </a:r>
            <a:r>
              <a:rPr lang="en-US" altLang="zh-TW" dirty="0"/>
              <a:t>IP</a:t>
            </a:r>
            <a:r>
              <a:rPr lang="zh-TW" altLang="en-US" dirty="0"/>
              <a:t>位址外</a:t>
            </a:r>
            <a:r>
              <a:rPr lang="zh-TW" altLang="en-US" dirty="0" smtClean="0"/>
              <a:t>，我們需要</a:t>
            </a:r>
            <a:r>
              <a:rPr lang="zh-TW" altLang="en-US" dirty="0"/>
              <a:t>使用另一種方式來識別網路主機上的服務和連線</a:t>
            </a:r>
            <a:r>
              <a:rPr lang="zh-TW" altLang="en-US" dirty="0" smtClean="0"/>
              <a:t>。</a:t>
            </a:r>
            <a:endParaRPr lang="en-US" altLang="zh-TW" dirty="0" smtClean="0"/>
          </a:p>
          <a:p>
            <a:r>
              <a:rPr lang="zh-TW" altLang="en-US" dirty="0" smtClean="0"/>
              <a:t>這</a:t>
            </a:r>
            <a:r>
              <a:rPr lang="zh-TW" altLang="en-US" dirty="0"/>
              <a:t>件事情就是透過傳輸層的協定來達成。</a:t>
            </a:r>
          </a:p>
          <a:p>
            <a:endParaRPr lang="zh-TW" altLang="en-US" dirty="0"/>
          </a:p>
        </p:txBody>
      </p:sp>
    </p:spTree>
    <p:extLst>
      <p:ext uri="{BB962C8B-B14F-4D97-AF65-F5344CB8AC3E}">
        <p14:creationId xmlns:p14="http://schemas.microsoft.com/office/powerpoint/2010/main" val="3521408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6-4 </a:t>
            </a:r>
            <a:r>
              <a:rPr lang="zh-TW" altLang="en-US" dirty="0"/>
              <a:t>傳輸層</a:t>
            </a:r>
          </a:p>
        </p:txBody>
      </p:sp>
      <p:graphicFrame>
        <p:nvGraphicFramePr>
          <p:cNvPr id="4" name="資料庫圖表 3"/>
          <p:cNvGraphicFramePr/>
          <p:nvPr>
            <p:extLst>
              <p:ext uri="{D42A27DB-BD31-4B8C-83A1-F6EECF244321}">
                <p14:modId xmlns:p14="http://schemas.microsoft.com/office/powerpoint/2010/main" val="2207022290"/>
              </p:ext>
            </p:extLst>
          </p:nvPr>
        </p:nvGraphicFramePr>
        <p:xfrm>
          <a:off x="791581" y="1424123"/>
          <a:ext cx="8010890" cy="3115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6419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多工</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任意二個網路上的主機，都可以建立多組不同的網路連線以交換資料。</a:t>
            </a:r>
            <a:endParaRPr lang="en-US" altLang="zh-TW" dirty="0" smtClean="0"/>
          </a:p>
          <a:p>
            <a:r>
              <a:rPr lang="zh-TW" altLang="en-US" dirty="0" smtClean="0"/>
              <a:t>為了識別網路連線，除了透過來源主機的網路</a:t>
            </a:r>
            <a:r>
              <a:rPr lang="en-US" altLang="zh-TW" dirty="0" smtClean="0"/>
              <a:t>IP</a:t>
            </a:r>
            <a:r>
              <a:rPr lang="zh-TW" altLang="en-US" dirty="0" smtClean="0"/>
              <a:t>位址和目的主機的網路</a:t>
            </a:r>
            <a:r>
              <a:rPr lang="en-US" altLang="zh-TW" dirty="0" smtClean="0"/>
              <a:t>IP</a:t>
            </a:r>
            <a:r>
              <a:rPr lang="zh-TW" altLang="en-US" dirty="0" smtClean="0"/>
              <a:t>位址之外，利用傳輸層協定，還可以透過</a:t>
            </a:r>
            <a:r>
              <a:rPr lang="zh-TW" altLang="en-US" dirty="0" smtClean="0">
                <a:solidFill>
                  <a:srgbClr val="C00000"/>
                </a:solidFill>
              </a:rPr>
              <a:t>連接埠編號</a:t>
            </a:r>
            <a:r>
              <a:rPr lang="zh-TW" altLang="en-US" dirty="0" smtClean="0"/>
              <a:t>（</a:t>
            </a:r>
            <a:r>
              <a:rPr lang="en-US" altLang="zh-TW" dirty="0" smtClean="0"/>
              <a:t>port number</a:t>
            </a:r>
            <a:r>
              <a:rPr lang="zh-TW" altLang="en-US" dirty="0" smtClean="0"/>
              <a:t>）來識別網路連線。</a:t>
            </a:r>
            <a:endParaRPr lang="en-US" altLang="zh-TW" dirty="0" smtClean="0"/>
          </a:p>
        </p:txBody>
      </p:sp>
    </p:spTree>
    <p:extLst>
      <p:ext uri="{BB962C8B-B14F-4D97-AF65-F5344CB8AC3E}">
        <p14:creationId xmlns:p14="http://schemas.microsoft.com/office/powerpoint/2010/main" val="13856337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多工</a:t>
            </a:r>
          </a:p>
        </p:txBody>
      </p:sp>
      <p:sp>
        <p:nvSpPr>
          <p:cNvPr id="3" name="內容版面配置區 2"/>
          <p:cNvSpPr>
            <a:spLocks noGrp="1"/>
          </p:cNvSpPr>
          <p:nvPr>
            <p:ph idx="1"/>
          </p:nvPr>
        </p:nvSpPr>
        <p:spPr/>
        <p:txBody>
          <a:bodyPr/>
          <a:lstStyle/>
          <a:p>
            <a:r>
              <a:rPr lang="zh-TW" altLang="en-US" dirty="0"/>
              <a:t>文獻上常常以</a:t>
            </a:r>
            <a:r>
              <a:rPr lang="en-US" altLang="zh-TW" dirty="0" smtClean="0"/>
              <a:t>5-tuple</a:t>
            </a:r>
            <a:r>
              <a:rPr lang="zh-TW" altLang="en-US" dirty="0" smtClean="0"/>
              <a:t>來</a:t>
            </a:r>
            <a:r>
              <a:rPr lang="zh-TW" altLang="en-US" dirty="0"/>
              <a:t>定義一條網路連線，其中包括本機</a:t>
            </a:r>
            <a:r>
              <a:rPr lang="en-US" altLang="zh-TW" dirty="0"/>
              <a:t>IP</a:t>
            </a:r>
            <a:r>
              <a:rPr lang="zh-TW" altLang="en-US" dirty="0"/>
              <a:t>位址、本機連接埠編號、外部主機</a:t>
            </a:r>
            <a:r>
              <a:rPr lang="en-US" altLang="zh-TW" dirty="0"/>
              <a:t>IP</a:t>
            </a:r>
            <a:r>
              <a:rPr lang="zh-TW" altLang="en-US" dirty="0"/>
              <a:t>位址、外部主機連接埠編號，以及傳輸層協定等</a:t>
            </a:r>
            <a:r>
              <a:rPr lang="en-US" altLang="zh-TW" dirty="0"/>
              <a:t>5</a:t>
            </a:r>
            <a:r>
              <a:rPr lang="zh-TW" altLang="en-US" dirty="0"/>
              <a:t>項資訊。</a:t>
            </a:r>
          </a:p>
          <a:p>
            <a:endParaRPr lang="zh-TW" altLang="en-US" dirty="0"/>
          </a:p>
        </p:txBody>
      </p:sp>
    </p:spTree>
    <p:extLst>
      <p:ext uri="{BB962C8B-B14F-4D97-AF65-F5344CB8AC3E}">
        <p14:creationId xmlns:p14="http://schemas.microsoft.com/office/powerpoint/2010/main" val="2329105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zh-TW" altLang="en-US" smtClean="0"/>
              <a:t>網際網路</a:t>
            </a:r>
            <a:r>
              <a:rPr lang="en-US" altLang="zh-TW" smtClean="0"/>
              <a:t>(Internet)</a:t>
            </a:r>
            <a:r>
              <a:rPr lang="zh-TW" altLang="en-US" smtClean="0"/>
              <a:t>示意圖</a:t>
            </a:r>
            <a:r>
              <a:rPr lang="en-US" altLang="zh-TW" smtClean="0"/>
              <a:t> </a:t>
            </a:r>
            <a:endParaRPr lang="zh-TW" altLang="en-US" smtClean="0"/>
          </a:p>
        </p:txBody>
      </p:sp>
      <p:sp>
        <p:nvSpPr>
          <p:cNvPr id="3" name="內容版面配置區 2"/>
          <p:cNvSpPr>
            <a:spLocks noGrp="1"/>
          </p:cNvSpPr>
          <p:nvPr>
            <p:ph idx="1"/>
          </p:nvPr>
        </p:nvSpPr>
        <p:spPr/>
        <p:txBody>
          <a:bodyPr/>
          <a:lstStyle/>
          <a:p>
            <a:endParaRPr lang="zh-TW" alt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70" y="1452584"/>
            <a:ext cx="3915435" cy="325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1626645"/>
            <a:ext cx="3593720" cy="161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834" y="3156815"/>
            <a:ext cx="3442142" cy="147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76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常用的服務及伺服器連接埠編號對照表</a:t>
            </a: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8302"/>
            <a:ext cx="6690010" cy="3070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3064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smtClean="0"/>
              <a:t>在</a:t>
            </a:r>
            <a:r>
              <a:rPr lang="en-US" altLang="zh-TW" smtClean="0"/>
              <a:t>Windows</a:t>
            </a:r>
            <a:r>
              <a:rPr lang="zh-TW" altLang="en-US" smtClean="0"/>
              <a:t>用戶端下使用「</a:t>
            </a:r>
            <a:r>
              <a:rPr lang="en-US" altLang="zh-TW" smtClean="0"/>
              <a:t>netstat -na</a:t>
            </a:r>
            <a:r>
              <a:rPr lang="zh-TW" altLang="en-US" smtClean="0"/>
              <a:t>」指令查看主機上相關連線。</a:t>
            </a: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691680" y="2751770"/>
            <a:ext cx="5571886" cy="1950548"/>
          </a:xfrm>
          <a:prstGeom prst="rect">
            <a:avLst/>
          </a:prstGeom>
        </p:spPr>
      </p:pic>
    </p:spTree>
    <p:extLst>
      <p:ext uri="{BB962C8B-B14F-4D97-AF65-F5344CB8AC3E}">
        <p14:creationId xmlns:p14="http://schemas.microsoft.com/office/powerpoint/2010/main" val="2682134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連接導向與無連接導向</a:t>
            </a:r>
            <a:endParaRPr lang="zh-TW" altLang="en-US" dirty="0"/>
          </a:p>
        </p:txBody>
      </p:sp>
      <p:sp>
        <p:nvSpPr>
          <p:cNvPr id="3" name="內容版面配置區 2"/>
          <p:cNvSpPr>
            <a:spLocks noGrp="1"/>
          </p:cNvSpPr>
          <p:nvPr>
            <p:ph idx="1"/>
          </p:nvPr>
        </p:nvSpPr>
        <p:spPr/>
        <p:txBody>
          <a:bodyPr/>
          <a:lstStyle/>
          <a:p>
            <a:r>
              <a:rPr lang="zh-TW" altLang="en-US" dirty="0" smtClean="0"/>
              <a:t>「</a:t>
            </a:r>
            <a:r>
              <a:rPr lang="en-US" altLang="zh-TW" dirty="0" smtClean="0"/>
              <a:t>TCP</a:t>
            </a:r>
            <a:r>
              <a:rPr lang="zh-TW" altLang="en-US" dirty="0" smtClean="0"/>
              <a:t>」與「</a:t>
            </a:r>
            <a:r>
              <a:rPr lang="en-US" altLang="zh-TW" dirty="0" smtClean="0"/>
              <a:t>UDP</a:t>
            </a:r>
            <a:r>
              <a:rPr lang="zh-TW" altLang="en-US" dirty="0" smtClean="0"/>
              <a:t>」是傳輸層中重要的傳輸協定，而這二者間最大的差別，就是</a:t>
            </a:r>
            <a:r>
              <a:rPr lang="zh-TW" altLang="en-US" dirty="0" smtClean="0">
                <a:solidFill>
                  <a:srgbClr val="C00000"/>
                </a:solidFill>
              </a:rPr>
              <a:t>連接導向</a:t>
            </a:r>
            <a:r>
              <a:rPr lang="zh-TW" altLang="en-US" dirty="0" smtClean="0"/>
              <a:t>（</a:t>
            </a:r>
            <a:r>
              <a:rPr lang="en-US" altLang="zh-TW" dirty="0" smtClean="0"/>
              <a:t>connection-oriented</a:t>
            </a:r>
            <a:r>
              <a:rPr lang="zh-TW" altLang="en-US" dirty="0" smtClean="0"/>
              <a:t>）和</a:t>
            </a:r>
            <a:r>
              <a:rPr lang="zh-TW" altLang="en-US" dirty="0" smtClean="0">
                <a:solidFill>
                  <a:srgbClr val="C00000"/>
                </a:solidFill>
              </a:rPr>
              <a:t>無連接導向</a:t>
            </a:r>
            <a:r>
              <a:rPr lang="zh-TW" altLang="en-US" dirty="0" smtClean="0"/>
              <a:t>（</a:t>
            </a:r>
            <a:r>
              <a:rPr lang="en-US" altLang="zh-TW" dirty="0" smtClean="0"/>
              <a:t>connectionless</a:t>
            </a:r>
            <a:r>
              <a:rPr lang="zh-TW" altLang="en-US" dirty="0" smtClean="0"/>
              <a:t>）的連線。</a:t>
            </a:r>
            <a:endParaRPr lang="en-US" altLang="zh-TW" dirty="0" smtClean="0"/>
          </a:p>
        </p:txBody>
      </p:sp>
    </p:spTree>
    <p:extLst>
      <p:ext uri="{BB962C8B-B14F-4D97-AF65-F5344CB8AC3E}">
        <p14:creationId xmlns:p14="http://schemas.microsoft.com/office/powerpoint/2010/main" val="3522290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連接導向與無連接導向</a:t>
            </a:r>
          </a:p>
        </p:txBody>
      </p:sp>
      <p:sp>
        <p:nvSpPr>
          <p:cNvPr id="3" name="內容版面配置區 2"/>
          <p:cNvSpPr>
            <a:spLocks noGrp="1"/>
          </p:cNvSpPr>
          <p:nvPr>
            <p:ph idx="1"/>
          </p:nvPr>
        </p:nvSpPr>
        <p:spPr/>
        <p:txBody>
          <a:bodyPr/>
          <a:lstStyle/>
          <a:p>
            <a:r>
              <a:rPr lang="en-US" altLang="zh-TW" dirty="0"/>
              <a:t>TCP</a:t>
            </a:r>
            <a:r>
              <a:rPr lang="zh-TW" altLang="en-US" dirty="0"/>
              <a:t>建立的是一個連接導向的連線，也就是說，連線二端的機器，在開始傳送資料前，必須先透過一個設定連線的動作</a:t>
            </a:r>
            <a:r>
              <a:rPr lang="zh-TW" altLang="en-US" dirty="0" smtClean="0"/>
              <a:t>。</a:t>
            </a:r>
            <a:endParaRPr lang="zh-TW" altLang="en-US" dirty="0"/>
          </a:p>
        </p:txBody>
      </p:sp>
    </p:spTree>
    <p:extLst>
      <p:ext uri="{BB962C8B-B14F-4D97-AF65-F5344CB8AC3E}">
        <p14:creationId xmlns:p14="http://schemas.microsoft.com/office/powerpoint/2010/main" val="669898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可靠傳輸（</a:t>
            </a:r>
            <a:r>
              <a:rPr lang="en-US" altLang="zh-TW" dirty="0" smtClean="0"/>
              <a:t>reliability</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傳輸層可以提供較可靠的網路資料傳輸。</a:t>
            </a:r>
            <a:endParaRPr lang="en-US" altLang="zh-TW" dirty="0" smtClean="0"/>
          </a:p>
          <a:p>
            <a:r>
              <a:rPr lang="zh-TW" altLang="en-US" dirty="0" smtClean="0"/>
              <a:t>網際網路使用封包交換技術進行封包的傳送，而常見的錯誤包括封包</a:t>
            </a:r>
            <a:r>
              <a:rPr lang="zh-TW" altLang="en-US" dirty="0" smtClean="0">
                <a:solidFill>
                  <a:srgbClr val="C00000"/>
                </a:solidFill>
              </a:rPr>
              <a:t>內容錯誤</a:t>
            </a:r>
            <a:r>
              <a:rPr lang="zh-TW" altLang="en-US" dirty="0" smtClean="0"/>
              <a:t>以及</a:t>
            </a:r>
            <a:r>
              <a:rPr lang="zh-TW" altLang="en-US" dirty="0" smtClean="0">
                <a:solidFill>
                  <a:srgbClr val="C00000"/>
                </a:solidFill>
              </a:rPr>
              <a:t>封包遺失</a:t>
            </a:r>
            <a:r>
              <a:rPr lang="zh-TW" altLang="en-US" dirty="0" smtClean="0"/>
              <a:t>。</a:t>
            </a:r>
            <a:endParaRPr lang="en-US" altLang="zh-TW" dirty="0" smtClean="0"/>
          </a:p>
        </p:txBody>
      </p:sp>
    </p:spTree>
    <p:extLst>
      <p:ext uri="{BB962C8B-B14F-4D97-AF65-F5344CB8AC3E}">
        <p14:creationId xmlns:p14="http://schemas.microsoft.com/office/powerpoint/2010/main" val="2945885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可靠傳輸（</a:t>
            </a:r>
            <a:r>
              <a:rPr lang="en-US" altLang="zh-TW" dirty="0"/>
              <a:t>reliability</a:t>
            </a:r>
            <a:r>
              <a:rPr lang="zh-TW" altLang="en-US" dirty="0"/>
              <a:t>）</a:t>
            </a:r>
          </a:p>
        </p:txBody>
      </p:sp>
      <p:sp>
        <p:nvSpPr>
          <p:cNvPr id="3" name="內容版面配置區 2"/>
          <p:cNvSpPr>
            <a:spLocks noGrp="1"/>
          </p:cNvSpPr>
          <p:nvPr>
            <p:ph idx="1"/>
          </p:nvPr>
        </p:nvSpPr>
        <p:spPr/>
        <p:txBody>
          <a:bodyPr/>
          <a:lstStyle/>
          <a:p>
            <a:r>
              <a:rPr lang="zh-TW" altLang="en-US" dirty="0"/>
              <a:t>封包內容錯誤可以透過錯誤檢查碼的方式來檢測。</a:t>
            </a:r>
            <a:endParaRPr lang="en-US" altLang="zh-TW" dirty="0"/>
          </a:p>
          <a:p>
            <a:r>
              <a:rPr lang="zh-TW" altLang="en-US" dirty="0"/>
              <a:t>不論是使用</a:t>
            </a:r>
            <a:r>
              <a:rPr lang="en-US" altLang="zh-TW" dirty="0"/>
              <a:t>TCP</a:t>
            </a:r>
            <a:r>
              <a:rPr lang="zh-TW" altLang="en-US" dirty="0"/>
              <a:t>或是</a:t>
            </a:r>
            <a:r>
              <a:rPr lang="en-US" altLang="zh-TW" dirty="0"/>
              <a:t>UDP</a:t>
            </a:r>
            <a:r>
              <a:rPr lang="zh-TW" altLang="en-US" dirty="0"/>
              <a:t>，這二個傳輸協定都可以透過錯誤檢查碼來驗證傳輸內容的正確性。</a:t>
            </a:r>
          </a:p>
          <a:p>
            <a:endParaRPr lang="zh-TW" altLang="en-US" dirty="0"/>
          </a:p>
        </p:txBody>
      </p:sp>
    </p:spTree>
    <p:extLst>
      <p:ext uri="{BB962C8B-B14F-4D97-AF65-F5344CB8AC3E}">
        <p14:creationId xmlns:p14="http://schemas.microsoft.com/office/powerpoint/2010/main" val="2996104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當發現內容有誤時</a:t>
            </a:r>
          </a:p>
        </p:txBody>
      </p:sp>
      <p:graphicFrame>
        <p:nvGraphicFramePr>
          <p:cNvPr id="4" name="資料庫圖表 3"/>
          <p:cNvGraphicFramePr/>
          <p:nvPr>
            <p:extLst>
              <p:ext uri="{D42A27DB-BD31-4B8C-83A1-F6EECF244321}">
                <p14:modId xmlns:p14="http://schemas.microsoft.com/office/powerpoint/2010/main" val="4120852180"/>
              </p:ext>
            </p:extLst>
          </p:nvPr>
        </p:nvGraphicFramePr>
        <p:xfrm>
          <a:off x="1016605" y="1390369"/>
          <a:ext cx="7445170" cy="3250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36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291491498"/>
              </p:ext>
            </p:extLst>
          </p:nvPr>
        </p:nvGraphicFramePr>
        <p:xfrm>
          <a:off x="448996" y="749048"/>
          <a:ext cx="8229600" cy="1080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448995" y="1896675"/>
            <a:ext cx="8488489" cy="1384995"/>
          </a:xfrm>
          <a:prstGeom prst="rect">
            <a:avLst/>
          </a:prstGeom>
        </p:spPr>
        <p:txBody>
          <a:bodyPr wrap="square">
            <a:spAutoFit/>
          </a:bodyPr>
          <a:lstStyle/>
          <a:p>
            <a:r>
              <a:rPr lang="zh-TW" altLang="en-US" sz="2800" b="1" dirty="0" smtClean="0">
                <a:latin typeface="微軟正黑體" pitchFamily="34" charset="-120"/>
                <a:ea typeface="微軟正黑體" pitchFamily="34" charset="-120"/>
              </a:rPr>
              <a:t>假設</a:t>
            </a:r>
            <a:r>
              <a:rPr lang="zh-TW" altLang="en-US" sz="2800" b="1" dirty="0">
                <a:latin typeface="微軟正黑體" pitchFamily="34" charset="-120"/>
                <a:ea typeface="微軟正黑體" pitchFamily="34" charset="-120"/>
              </a:rPr>
              <a:t>錯誤檢查碼要檢查的涵蓋範圍共</a:t>
            </a:r>
            <a:r>
              <a:rPr lang="en-US" altLang="zh-TW" sz="2800" b="1" dirty="0">
                <a:latin typeface="微軟正黑體" pitchFamily="34" charset="-120"/>
                <a:ea typeface="微軟正黑體" pitchFamily="34" charset="-120"/>
              </a:rPr>
              <a:t>12-byte</a:t>
            </a:r>
            <a:r>
              <a:rPr lang="zh-TW" altLang="en-US" sz="2800" b="1" dirty="0">
                <a:latin typeface="微軟正黑體" pitchFamily="34" charset="-120"/>
                <a:ea typeface="微軟正黑體" pitchFamily="34" charset="-120"/>
              </a:rPr>
              <a:t>（包括位於第</a:t>
            </a:r>
            <a:r>
              <a:rPr lang="en-US" altLang="zh-TW" sz="2800" b="1" dirty="0">
                <a:latin typeface="微軟正黑體" pitchFamily="34" charset="-120"/>
                <a:ea typeface="微軟正黑體" pitchFamily="34" charset="-120"/>
              </a:rPr>
              <a:t>3</a:t>
            </a:r>
            <a:r>
              <a:rPr lang="zh-TW" altLang="en-US" sz="2800" b="1" dirty="0">
                <a:latin typeface="微軟正黑體" pitchFamily="34" charset="-120"/>
                <a:ea typeface="微軟正黑體" pitchFamily="34" charset="-120"/>
              </a:rPr>
              <a:t>、</a:t>
            </a:r>
            <a:r>
              <a:rPr lang="en-US" altLang="zh-TW" sz="2800" b="1" dirty="0">
                <a:latin typeface="微軟正黑體" pitchFamily="34" charset="-120"/>
                <a:ea typeface="微軟正黑體" pitchFamily="34" charset="-120"/>
              </a:rPr>
              <a:t>4</a:t>
            </a:r>
            <a:r>
              <a:rPr lang="zh-TW" altLang="en-US" sz="2800" b="1" dirty="0">
                <a:latin typeface="微軟正黑體" pitchFamily="34" charset="-120"/>
                <a:ea typeface="微軟正黑體" pitchFamily="34" charset="-120"/>
              </a:rPr>
              <a:t>個</a:t>
            </a:r>
            <a:r>
              <a:rPr lang="en-US" altLang="zh-TW" sz="2800" b="1" dirty="0">
                <a:latin typeface="微軟正黑體" pitchFamily="34" charset="-120"/>
                <a:ea typeface="微軟正黑體" pitchFamily="34" charset="-120"/>
              </a:rPr>
              <a:t>byte</a:t>
            </a:r>
            <a:r>
              <a:rPr lang="zh-TW" altLang="en-US" sz="2800" b="1" dirty="0">
                <a:latin typeface="微軟正黑體" pitchFamily="34" charset="-120"/>
                <a:ea typeface="微軟正黑體" pitchFamily="34" charset="-120"/>
              </a:rPr>
              <a:t>的儲存錯誤檢查碼欄位），資料內容以</a:t>
            </a:r>
            <a:r>
              <a:rPr lang="en-US" altLang="zh-TW" sz="2800" b="1" dirty="0">
                <a:latin typeface="微軟正黑體" pitchFamily="34" charset="-120"/>
                <a:ea typeface="微軟正黑體" pitchFamily="34" charset="-120"/>
              </a:rPr>
              <a:t>16</a:t>
            </a:r>
            <a:r>
              <a:rPr lang="zh-TW" altLang="en-US" sz="2800" b="1" dirty="0">
                <a:latin typeface="微軟正黑體" pitchFamily="34" charset="-120"/>
                <a:ea typeface="微軟正黑體" pitchFamily="34" charset="-120"/>
              </a:rPr>
              <a:t>進位表示，如下所示：</a:t>
            </a:r>
          </a:p>
        </p:txBody>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940" y="3291830"/>
            <a:ext cx="8835550" cy="13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82845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流量控制</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流量控制（</a:t>
            </a:r>
            <a:r>
              <a:rPr lang="en-US" altLang="zh-TW" dirty="0" smtClean="0"/>
              <a:t>flow control</a:t>
            </a:r>
            <a:r>
              <a:rPr lang="zh-TW" altLang="en-US" dirty="0" smtClean="0"/>
              <a:t>）的目的，是讓傳送端盡量以符合網路及接收端能力的方式傳送，以避免發生接收端來不及處理的情況。</a:t>
            </a:r>
            <a:endParaRPr lang="en-US" altLang="zh-TW" dirty="0" smtClean="0"/>
          </a:p>
        </p:txBody>
      </p:sp>
    </p:spTree>
    <p:extLst>
      <p:ext uri="{BB962C8B-B14F-4D97-AF65-F5344CB8AC3E}">
        <p14:creationId xmlns:p14="http://schemas.microsoft.com/office/powerpoint/2010/main" val="99174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流量控制</a:t>
            </a:r>
          </a:p>
        </p:txBody>
      </p:sp>
      <p:sp>
        <p:nvSpPr>
          <p:cNvPr id="3" name="內容版面配置區 2"/>
          <p:cNvSpPr>
            <a:spLocks noGrp="1"/>
          </p:cNvSpPr>
          <p:nvPr>
            <p:ph idx="1"/>
          </p:nvPr>
        </p:nvSpPr>
        <p:spPr/>
        <p:txBody>
          <a:bodyPr/>
          <a:lstStyle/>
          <a:p>
            <a:r>
              <a:rPr lang="zh-TW" altLang="en-US" dirty="0"/>
              <a:t>如果用戶端的主機能力較弱，每秒只能接收及處理</a:t>
            </a:r>
            <a:r>
              <a:rPr lang="en-US" altLang="zh-TW" dirty="0"/>
              <a:t>5</a:t>
            </a:r>
            <a:r>
              <a:rPr lang="zh-TW" altLang="en-US" dirty="0"/>
              <a:t>個封</a:t>
            </a:r>
            <a:r>
              <a:rPr lang="zh-TW" altLang="en-US" dirty="0" smtClean="0"/>
              <a:t>包。</a:t>
            </a:r>
            <a:endParaRPr lang="en-US" altLang="zh-TW" dirty="0" smtClean="0"/>
          </a:p>
          <a:p>
            <a:r>
              <a:rPr lang="zh-TW" altLang="en-US" dirty="0" smtClean="0"/>
              <a:t>伺服器</a:t>
            </a:r>
            <a:r>
              <a:rPr lang="zh-TW" altLang="en-US" dirty="0"/>
              <a:t>硬是以每秒</a:t>
            </a:r>
            <a:r>
              <a:rPr lang="en-US" altLang="zh-TW" dirty="0"/>
              <a:t>10</a:t>
            </a:r>
            <a:r>
              <a:rPr lang="zh-TW" altLang="en-US" dirty="0"/>
              <a:t>個封包的速率傳送資料給用戶端，那麼用戶端就會發生來不及處理，使得多出來的封包必須被丟棄的情況。</a:t>
            </a:r>
          </a:p>
          <a:p>
            <a:endParaRPr lang="zh-TW" altLang="en-US" dirty="0"/>
          </a:p>
        </p:txBody>
      </p:sp>
    </p:spTree>
    <p:extLst>
      <p:ext uri="{BB962C8B-B14F-4D97-AF65-F5344CB8AC3E}">
        <p14:creationId xmlns:p14="http://schemas.microsoft.com/office/powerpoint/2010/main" val="42993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zh-TW" altLang="en-US" smtClean="0"/>
              <a:t>上網</a:t>
            </a:r>
          </a:p>
        </p:txBody>
      </p:sp>
      <p:sp>
        <p:nvSpPr>
          <p:cNvPr id="84995" name="Content Placeholder 2"/>
          <p:cNvSpPr>
            <a:spLocks noGrp="1"/>
          </p:cNvSpPr>
          <p:nvPr>
            <p:ph idx="1"/>
          </p:nvPr>
        </p:nvSpPr>
        <p:spPr/>
        <p:txBody>
          <a:bodyPr>
            <a:normAutofit fontScale="92500" lnSpcReduction="10000"/>
          </a:bodyPr>
          <a:lstStyle/>
          <a:p>
            <a:r>
              <a:rPr lang="zh-TW" altLang="en-US" dirty="0" smtClean="0"/>
              <a:t>「上網」指的是「連上網際網路</a:t>
            </a:r>
            <a:r>
              <a:rPr lang="en-US" altLang="zh-TW" dirty="0" smtClean="0"/>
              <a:t>(Internet)</a:t>
            </a:r>
            <a:r>
              <a:rPr lang="zh-TW" altLang="en-US" dirty="0"/>
              <a:t>」。</a:t>
            </a:r>
            <a:endParaRPr lang="en-US" altLang="zh-TW" dirty="0" smtClean="0"/>
          </a:p>
          <a:p>
            <a:r>
              <a:rPr lang="zh-TW" altLang="en-US" dirty="0" smtClean="0"/>
              <a:t>一般使用者上網都是透過</a:t>
            </a:r>
            <a:r>
              <a:rPr lang="en-US" altLang="zh-TW" dirty="0" smtClean="0"/>
              <a:t>ISP</a:t>
            </a:r>
            <a:r>
              <a:rPr lang="zh-TW" altLang="en-US" dirty="0" smtClean="0"/>
              <a:t>業者</a:t>
            </a:r>
            <a:r>
              <a:rPr lang="en-US" altLang="zh-TW" dirty="0" smtClean="0"/>
              <a:t>(Internet Service Provider)</a:t>
            </a:r>
            <a:r>
              <a:rPr lang="zh-TW" altLang="en-US" dirty="0" smtClean="0"/>
              <a:t>連上</a:t>
            </a:r>
            <a:r>
              <a:rPr lang="zh-TW" altLang="en-US" dirty="0"/>
              <a:t>網路。</a:t>
            </a:r>
            <a:endParaRPr lang="en-US" altLang="zh-TW" dirty="0" smtClean="0"/>
          </a:p>
          <a:p>
            <a:pPr lvl="1"/>
            <a:r>
              <a:rPr lang="zh-TW" altLang="en-US" dirty="0" smtClean="0"/>
              <a:t>知名的</a:t>
            </a:r>
            <a:r>
              <a:rPr lang="en-US" altLang="zh-TW" dirty="0" smtClean="0"/>
              <a:t>ISP</a:t>
            </a:r>
            <a:r>
              <a:rPr lang="zh-TW" altLang="en-US" dirty="0" smtClean="0"/>
              <a:t>業者如中華電信等。</a:t>
            </a:r>
            <a:endParaRPr lang="en-US" altLang="zh-TW" dirty="0" smtClean="0"/>
          </a:p>
          <a:p>
            <a:pPr lvl="1"/>
            <a:r>
              <a:rPr lang="zh-TW" altLang="en-US" dirty="0" smtClean="0"/>
              <a:t>各家電信公司的行動網路。</a:t>
            </a:r>
            <a:endParaRPr lang="en-US" altLang="zh-TW" dirty="0" smtClean="0"/>
          </a:p>
          <a:p>
            <a:pPr lvl="1"/>
            <a:r>
              <a:rPr lang="zh-TW" altLang="en-US" dirty="0" smtClean="0"/>
              <a:t>提供學術單位連接網路的臺灣學術網路</a:t>
            </a:r>
            <a:r>
              <a:rPr lang="en-US" altLang="zh-TW" dirty="0" smtClean="0"/>
              <a:t>(</a:t>
            </a:r>
            <a:r>
              <a:rPr lang="en-US" altLang="zh-TW" dirty="0" err="1" smtClean="0"/>
              <a:t>TANet</a:t>
            </a:r>
            <a:r>
              <a:rPr lang="en-US" altLang="zh-TW" dirty="0" smtClean="0"/>
              <a:t>)</a:t>
            </a:r>
            <a:r>
              <a:rPr lang="zh-TW" altLang="en-US" dirty="0" smtClean="0"/>
              <a:t>。</a:t>
            </a:r>
            <a:endParaRPr lang="en-US" altLang="zh-TW" dirty="0" smtClean="0"/>
          </a:p>
          <a:p>
            <a:endParaRPr lang="en-US" altLang="zh-TW" dirty="0" smtClean="0"/>
          </a:p>
          <a:p>
            <a:endParaRPr lang="en-US" altLang="zh-TW" dirty="0" smtClean="0"/>
          </a:p>
        </p:txBody>
      </p:sp>
    </p:spTree>
    <p:extLst>
      <p:ext uri="{BB962C8B-B14F-4D97-AF65-F5344CB8AC3E}">
        <p14:creationId xmlns:p14="http://schemas.microsoft.com/office/powerpoint/2010/main" val="111887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流量控制之緩衝區示意圖</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06665"/>
            <a:ext cx="797749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192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壅塞控制</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壅塞</a:t>
            </a:r>
            <a:r>
              <a:rPr lang="zh-TW" altLang="en-US" dirty="0"/>
              <a:t>控制（</a:t>
            </a:r>
            <a:r>
              <a:rPr lang="en-US" altLang="zh-TW" dirty="0"/>
              <a:t>congestion control</a:t>
            </a:r>
            <a:r>
              <a:rPr lang="zh-TW" altLang="en-US" dirty="0"/>
              <a:t>）主要</a:t>
            </a:r>
            <a:r>
              <a:rPr lang="zh-TW" altLang="en-US" dirty="0" smtClean="0"/>
              <a:t>是當網路壅塞發生時，減緩網路壅塞情況的措施。</a:t>
            </a:r>
            <a:endParaRPr lang="en-US" altLang="zh-TW" dirty="0" smtClean="0"/>
          </a:p>
          <a:p>
            <a:r>
              <a:rPr lang="zh-TW" altLang="en-US" dirty="0" smtClean="0"/>
              <a:t>網際網路使用封包交換機制，將資料轉換為封包後再交給路由器傳送。</a:t>
            </a:r>
            <a:endParaRPr lang="en-US" altLang="zh-TW" dirty="0" smtClean="0"/>
          </a:p>
        </p:txBody>
      </p:sp>
    </p:spTree>
    <p:extLst>
      <p:ext uri="{BB962C8B-B14F-4D97-AF65-F5344CB8AC3E}">
        <p14:creationId xmlns:p14="http://schemas.microsoft.com/office/powerpoint/2010/main" val="11706571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壅塞控制</a:t>
            </a:r>
          </a:p>
        </p:txBody>
      </p:sp>
      <p:sp>
        <p:nvSpPr>
          <p:cNvPr id="3" name="內容版面配置區 2"/>
          <p:cNvSpPr>
            <a:spLocks noGrp="1"/>
          </p:cNvSpPr>
          <p:nvPr>
            <p:ph idx="1"/>
          </p:nvPr>
        </p:nvSpPr>
        <p:spPr/>
        <p:txBody>
          <a:bodyPr/>
          <a:lstStyle/>
          <a:p>
            <a:r>
              <a:rPr lang="zh-TW" altLang="en-US" dirty="0"/>
              <a:t>當網路流量升高、路由器的工作負擔大到無法負擔的時候，便會開始丟棄封包而發生封包遺失（</a:t>
            </a:r>
            <a:r>
              <a:rPr lang="en-US" altLang="zh-TW" dirty="0"/>
              <a:t>packet loss</a:t>
            </a:r>
            <a:r>
              <a:rPr lang="zh-TW" altLang="en-US" dirty="0"/>
              <a:t>）的情況。</a:t>
            </a:r>
          </a:p>
          <a:p>
            <a:endParaRPr lang="zh-TW" altLang="en-US" dirty="0"/>
          </a:p>
        </p:txBody>
      </p:sp>
    </p:spTree>
    <p:extLst>
      <p:ext uri="{BB962C8B-B14F-4D97-AF65-F5344CB8AC3E}">
        <p14:creationId xmlns:p14="http://schemas.microsoft.com/office/powerpoint/2010/main" val="155487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6-5 </a:t>
            </a:r>
            <a:r>
              <a:rPr lang="zh-TW" altLang="en-US" dirty="0" smtClean="0"/>
              <a:t>應用層</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應用層就是最貼近網路使用者的各種不同應用程式所使用的通訊協定。</a:t>
            </a:r>
            <a:endParaRPr lang="en-US" altLang="zh-TW" dirty="0" smtClean="0"/>
          </a:p>
        </p:txBody>
      </p:sp>
    </p:spTree>
    <p:extLst>
      <p:ext uri="{BB962C8B-B14F-4D97-AF65-F5344CB8AC3E}">
        <p14:creationId xmlns:p14="http://schemas.microsoft.com/office/powerpoint/2010/main" val="2562192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6-5 </a:t>
            </a:r>
            <a:r>
              <a:rPr lang="zh-TW" altLang="en-US" dirty="0"/>
              <a:t>應用層</a:t>
            </a:r>
          </a:p>
        </p:txBody>
      </p:sp>
      <p:sp>
        <p:nvSpPr>
          <p:cNvPr id="3" name="內容版面配置區 2"/>
          <p:cNvSpPr>
            <a:spLocks noGrp="1"/>
          </p:cNvSpPr>
          <p:nvPr>
            <p:ph idx="1"/>
          </p:nvPr>
        </p:nvSpPr>
        <p:spPr/>
        <p:txBody>
          <a:bodyPr/>
          <a:lstStyle/>
          <a:p>
            <a:pPr lvl="1" algn="l"/>
            <a:r>
              <a:rPr lang="zh-TW" altLang="en-US" dirty="0"/>
              <a:t>瀏覽網頁的</a:t>
            </a:r>
            <a:r>
              <a:rPr lang="zh-TW" altLang="en-US" dirty="0">
                <a:solidFill>
                  <a:srgbClr val="C00000"/>
                </a:solidFill>
              </a:rPr>
              <a:t>超文本傳輸協定</a:t>
            </a:r>
            <a:r>
              <a:rPr lang="en-US" altLang="zh-TW" dirty="0"/>
              <a:t/>
            </a:r>
            <a:br>
              <a:rPr lang="en-US" altLang="zh-TW" dirty="0"/>
            </a:br>
            <a:r>
              <a:rPr lang="zh-TW" altLang="en-US" dirty="0"/>
              <a:t>（</a:t>
            </a:r>
            <a:r>
              <a:rPr lang="en-US" altLang="zh-TW" dirty="0"/>
              <a:t>Hyper-Text Transfer</a:t>
            </a:r>
            <a:r>
              <a:rPr lang="zh-TW" altLang="en-US" dirty="0"/>
              <a:t> </a:t>
            </a:r>
            <a:r>
              <a:rPr lang="en-US" altLang="zh-TW" dirty="0"/>
              <a:t>Protocol</a:t>
            </a:r>
            <a:r>
              <a:rPr lang="zh-TW" altLang="en-US" dirty="0"/>
              <a:t>；</a:t>
            </a:r>
            <a:r>
              <a:rPr lang="en-US" altLang="zh-TW" dirty="0"/>
              <a:t>HTTP</a:t>
            </a:r>
            <a:r>
              <a:rPr lang="zh-TW" altLang="en-US" dirty="0"/>
              <a:t>）</a:t>
            </a:r>
            <a:endParaRPr lang="en-US" altLang="zh-TW" dirty="0"/>
          </a:p>
          <a:p>
            <a:pPr lvl="1" algn="l"/>
            <a:r>
              <a:rPr lang="zh-TW" altLang="en-US" dirty="0"/>
              <a:t>傳輸檔案的</a:t>
            </a:r>
            <a:r>
              <a:rPr lang="zh-TW" altLang="en-US" dirty="0">
                <a:solidFill>
                  <a:srgbClr val="C00000"/>
                </a:solidFill>
              </a:rPr>
              <a:t>檔案傳輸協定</a:t>
            </a:r>
            <a:r>
              <a:rPr lang="en-US" altLang="zh-TW" dirty="0"/>
              <a:t/>
            </a:r>
            <a:br>
              <a:rPr lang="en-US" altLang="zh-TW" dirty="0"/>
            </a:br>
            <a:r>
              <a:rPr lang="zh-TW" altLang="en-US" dirty="0"/>
              <a:t>（</a:t>
            </a:r>
            <a:r>
              <a:rPr lang="en-US" altLang="zh-TW" dirty="0"/>
              <a:t>File Transfer</a:t>
            </a:r>
            <a:r>
              <a:rPr lang="zh-TW" altLang="en-US" dirty="0"/>
              <a:t> </a:t>
            </a:r>
            <a:r>
              <a:rPr lang="en-US" altLang="zh-TW" dirty="0"/>
              <a:t>Protocol</a:t>
            </a:r>
            <a:r>
              <a:rPr lang="zh-TW" altLang="en-US" dirty="0"/>
              <a:t>；</a:t>
            </a:r>
            <a:r>
              <a:rPr lang="en-US" altLang="zh-TW" dirty="0"/>
              <a:t>FTP</a:t>
            </a:r>
            <a:r>
              <a:rPr lang="zh-TW" altLang="en-US" dirty="0"/>
              <a:t>）</a:t>
            </a:r>
            <a:endParaRPr lang="en-US" altLang="zh-TW" dirty="0"/>
          </a:p>
          <a:p>
            <a:pPr lvl="1" algn="l"/>
            <a:r>
              <a:rPr lang="zh-TW" altLang="en-US" dirty="0"/>
              <a:t>寄送</a:t>
            </a:r>
            <a:r>
              <a:rPr lang="en-US" altLang="zh-TW" dirty="0"/>
              <a:t>Email</a:t>
            </a:r>
            <a:r>
              <a:rPr lang="zh-TW" altLang="en-US" dirty="0"/>
              <a:t>使用的</a:t>
            </a:r>
            <a:r>
              <a:rPr lang="zh-TW" altLang="en-US" dirty="0">
                <a:solidFill>
                  <a:srgbClr val="C00000"/>
                </a:solidFill>
              </a:rPr>
              <a:t>簡易郵件傳輸協定</a:t>
            </a:r>
            <a:r>
              <a:rPr lang="en-US" altLang="zh-TW" dirty="0"/>
              <a:t/>
            </a:r>
            <a:br>
              <a:rPr lang="en-US" altLang="zh-TW" dirty="0"/>
            </a:br>
            <a:r>
              <a:rPr lang="zh-TW" altLang="en-US" dirty="0"/>
              <a:t>（</a:t>
            </a:r>
            <a:r>
              <a:rPr lang="en-US" altLang="zh-TW" dirty="0"/>
              <a:t>Simple Mail Transfer Protocol</a:t>
            </a:r>
            <a:r>
              <a:rPr lang="zh-TW" altLang="en-US" dirty="0"/>
              <a:t>；</a:t>
            </a:r>
            <a:r>
              <a:rPr lang="en-US" altLang="zh-TW" dirty="0"/>
              <a:t>SMTP</a:t>
            </a:r>
            <a:r>
              <a:rPr lang="zh-TW" altLang="en-US" dirty="0"/>
              <a:t>）</a:t>
            </a:r>
          </a:p>
          <a:p>
            <a:endParaRPr lang="zh-TW" altLang="en-US" dirty="0"/>
          </a:p>
        </p:txBody>
      </p:sp>
    </p:spTree>
    <p:extLst>
      <p:ext uri="{BB962C8B-B14F-4D97-AF65-F5344CB8AC3E}">
        <p14:creationId xmlns:p14="http://schemas.microsoft.com/office/powerpoint/2010/main" val="1505096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smtClean="0"/>
              <a:t>使用</a:t>
            </a:r>
            <a:r>
              <a:rPr lang="en-US" altLang="zh-TW" sz="3200" dirty="0" smtClean="0"/>
              <a:t>Mozilla Thunderbird</a:t>
            </a:r>
            <a:r>
              <a:rPr lang="zh-TW" altLang="en-US" sz="3200" dirty="0" smtClean="0"/>
              <a:t>寄信的操作介面</a:t>
            </a:r>
            <a:endParaRPr lang="zh-TW" altLang="en-US" sz="3200" dirty="0"/>
          </a:p>
        </p:txBody>
      </p:sp>
      <p:sp>
        <p:nvSpPr>
          <p:cNvPr id="6" name="內容版面配置區 5"/>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675" y="1471139"/>
            <a:ext cx="5748449" cy="3276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6935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endParaRPr lang="zh-TW" altLang="en-US" dirty="0"/>
          </a:p>
        </p:txBody>
      </p:sp>
      <p:sp>
        <p:nvSpPr>
          <p:cNvPr id="5" name="內容版面配置區 4"/>
          <p:cNvSpPr>
            <a:spLocks noGrp="1"/>
          </p:cNvSpPr>
          <p:nvPr>
            <p:ph idx="1"/>
          </p:nvPr>
        </p:nvSpPr>
        <p:spPr>
          <a:xfrm>
            <a:off x="457200" y="1660399"/>
            <a:ext cx="3754760" cy="2934224"/>
          </a:xfrm>
        </p:spPr>
        <p:txBody>
          <a:bodyPr/>
          <a:lstStyle/>
          <a:p>
            <a:pPr algn="l"/>
            <a:r>
              <a:rPr lang="zh-TW" altLang="en-US" dirty="0" smtClean="0"/>
              <a:t>使用</a:t>
            </a:r>
            <a:r>
              <a:rPr lang="en-US" altLang="zh-TW" dirty="0"/>
              <a:t>SMTP</a:t>
            </a:r>
            <a:r>
              <a:rPr lang="zh-TW" altLang="en-US" dirty="0"/>
              <a:t>寄送</a:t>
            </a:r>
            <a:r>
              <a:rPr lang="en-US" altLang="zh-TW" dirty="0"/>
              <a:t>Email</a:t>
            </a:r>
            <a:r>
              <a:rPr lang="zh-TW" altLang="en-US" dirty="0"/>
              <a:t>的範例</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985" y="646126"/>
            <a:ext cx="2372487" cy="4341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671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smtClean="0"/>
              <a:t>使用「</a:t>
            </a:r>
            <a:r>
              <a:rPr lang="en-US" altLang="zh-TW" sz="3200" dirty="0" err="1" smtClean="0"/>
              <a:t>nslookup</a:t>
            </a:r>
            <a:r>
              <a:rPr lang="zh-TW" altLang="en-US" sz="3200" dirty="0" smtClean="0"/>
              <a:t>」指令透過</a:t>
            </a:r>
            <a:r>
              <a:rPr lang="en-US" altLang="zh-TW" sz="3200" dirty="0" smtClean="0"/>
              <a:t>DNS</a:t>
            </a:r>
            <a:r>
              <a:rPr lang="zh-TW" altLang="en-US" sz="3200" dirty="0" smtClean="0"/>
              <a:t>名稱伺服器查詢「</a:t>
            </a:r>
            <a:r>
              <a:rPr lang="en-US" altLang="zh-TW" sz="3200" dirty="0" smtClean="0"/>
              <a:t>google.com</a:t>
            </a:r>
            <a:r>
              <a:rPr lang="zh-TW" altLang="en-US" sz="3200" dirty="0" smtClean="0"/>
              <a:t>」所回傳的結果</a:t>
            </a:r>
            <a:endParaRPr lang="zh-TW" altLang="en-US" sz="3200"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4093" y="1660525"/>
            <a:ext cx="62958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5067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標題 1"/>
          <p:cNvSpPr>
            <a:spLocks noGrp="1"/>
          </p:cNvSpPr>
          <p:nvPr>
            <p:ph type="title"/>
          </p:nvPr>
        </p:nvSpPr>
        <p:spPr/>
        <p:txBody>
          <a:bodyPr/>
          <a:lstStyle/>
          <a:p>
            <a:r>
              <a:rPr lang="en-US" altLang="zh-TW" smtClean="0"/>
              <a:t>6-6 </a:t>
            </a:r>
            <a:r>
              <a:rPr lang="zh-TW" altLang="en-US" smtClean="0"/>
              <a:t>網際網路的基本設定和除錯方式</a:t>
            </a:r>
            <a:endParaRPr lang="zh-TW" altLang="en-US" dirty="0" smtClean="0"/>
          </a:p>
        </p:txBody>
      </p:sp>
      <p:sp>
        <p:nvSpPr>
          <p:cNvPr id="145411" name="內容版面配置區 2"/>
          <p:cNvSpPr>
            <a:spLocks noGrp="1"/>
          </p:cNvSpPr>
          <p:nvPr>
            <p:ph idx="1"/>
          </p:nvPr>
        </p:nvSpPr>
        <p:spPr/>
        <p:txBody>
          <a:bodyPr>
            <a:normAutofit fontScale="92500" lnSpcReduction="10000"/>
          </a:bodyPr>
          <a:lstStyle/>
          <a:p>
            <a:r>
              <a:rPr lang="zh-TW" altLang="en-US" smtClean="0"/>
              <a:t>主機要連上網際網路，基本的設定包括：</a:t>
            </a:r>
          </a:p>
          <a:p>
            <a:pPr lvl="1"/>
            <a:r>
              <a:rPr lang="en-US" altLang="zh-TW" smtClean="0"/>
              <a:t>IP</a:t>
            </a:r>
            <a:r>
              <a:rPr lang="zh-TW" altLang="en-US" smtClean="0"/>
              <a:t>位址（</a:t>
            </a:r>
            <a:r>
              <a:rPr lang="en-US" altLang="zh-TW" smtClean="0"/>
              <a:t>IP address</a:t>
            </a:r>
            <a:r>
              <a:rPr lang="zh-TW" altLang="en-US" smtClean="0"/>
              <a:t>）</a:t>
            </a:r>
          </a:p>
          <a:p>
            <a:pPr lvl="1"/>
            <a:r>
              <a:rPr lang="zh-TW" altLang="en-US" smtClean="0"/>
              <a:t>網路遮罩（</a:t>
            </a:r>
            <a:r>
              <a:rPr lang="en-US" altLang="zh-TW" smtClean="0"/>
              <a:t>netmask</a:t>
            </a:r>
            <a:r>
              <a:rPr lang="zh-TW" altLang="en-US" smtClean="0"/>
              <a:t>）</a:t>
            </a:r>
          </a:p>
          <a:p>
            <a:pPr lvl="1"/>
            <a:r>
              <a:rPr lang="zh-TW" altLang="en-US" smtClean="0"/>
              <a:t>預設閘道器（</a:t>
            </a:r>
            <a:r>
              <a:rPr lang="en-US" altLang="zh-TW" smtClean="0"/>
              <a:t>default gateway</a:t>
            </a:r>
            <a:r>
              <a:rPr lang="zh-TW" altLang="en-US" smtClean="0"/>
              <a:t>）或是預設路由器（</a:t>
            </a:r>
            <a:r>
              <a:rPr lang="en-US" altLang="zh-TW" smtClean="0"/>
              <a:t>default router</a:t>
            </a:r>
            <a:r>
              <a:rPr lang="zh-TW" altLang="en-US" smtClean="0"/>
              <a:t>）</a:t>
            </a:r>
          </a:p>
          <a:p>
            <a:pPr lvl="1"/>
            <a:r>
              <a:rPr lang="zh-TW" altLang="en-US" smtClean="0"/>
              <a:t>名稱伺服器（</a:t>
            </a:r>
            <a:r>
              <a:rPr lang="en-US" altLang="zh-TW" smtClean="0"/>
              <a:t>DNS server</a:t>
            </a:r>
            <a:r>
              <a:rPr lang="zh-TW" altLang="en-US" smtClean="0"/>
              <a:t>）</a:t>
            </a:r>
            <a:endParaRPr lang="zh-TW" altLang="en-US" dirty="0" smtClean="0"/>
          </a:p>
        </p:txBody>
      </p:sp>
    </p:spTree>
    <p:extLst>
      <p:ext uri="{BB962C8B-B14F-4D97-AF65-F5344CB8AC3E}">
        <p14:creationId xmlns:p14="http://schemas.microsoft.com/office/powerpoint/2010/main" val="297670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zh-TW" smtClean="0"/>
              <a:t>6-6 </a:t>
            </a:r>
            <a:r>
              <a:rPr lang="zh-TW" altLang="en-US" smtClean="0"/>
              <a:t>網際網路的基本設定和除錯</a:t>
            </a:r>
            <a:endParaRPr lang="zh-TW" altLang="en-US" dirty="0" smtClean="0"/>
          </a:p>
        </p:txBody>
      </p:sp>
      <p:sp>
        <p:nvSpPr>
          <p:cNvPr id="146435" name="Content Placeholder 2"/>
          <p:cNvSpPr>
            <a:spLocks noGrp="1"/>
          </p:cNvSpPr>
          <p:nvPr>
            <p:ph idx="1"/>
          </p:nvPr>
        </p:nvSpPr>
        <p:spPr/>
        <p:txBody>
          <a:bodyPr/>
          <a:lstStyle/>
          <a:p>
            <a:r>
              <a:rPr lang="zh-TW" altLang="en-US" smtClean="0"/>
              <a:t>可以手動設定，也可以自動取得</a:t>
            </a:r>
            <a:r>
              <a:rPr lang="en-US" altLang="zh-TW" smtClean="0"/>
              <a:t> – </a:t>
            </a:r>
            <a:r>
              <a:rPr lang="zh-TW" altLang="en-US" smtClean="0"/>
              <a:t>要看網路環境而定。</a:t>
            </a:r>
            <a:endParaRPr lang="en-US" altLang="zh-TW" smtClean="0"/>
          </a:p>
          <a:p>
            <a:pPr lvl="1"/>
            <a:r>
              <a:rPr lang="zh-TW" altLang="en-US" smtClean="0"/>
              <a:t>自動取得通常使用</a:t>
            </a:r>
            <a:r>
              <a:rPr lang="en-US" altLang="zh-TW" smtClean="0"/>
              <a:t>DHCP</a:t>
            </a:r>
            <a:r>
              <a:rPr lang="zh-TW" altLang="en-US" smtClean="0"/>
              <a:t>協定。</a:t>
            </a:r>
            <a:endParaRPr lang="en-US" altLang="zh-TW" smtClean="0"/>
          </a:p>
          <a:p>
            <a:r>
              <a:rPr lang="zh-TW" altLang="en-US" smtClean="0"/>
              <a:t>同一個網路下，每個主機都要使用不同的</a:t>
            </a:r>
            <a:r>
              <a:rPr lang="en-US" altLang="zh-TW" smtClean="0"/>
              <a:t>IP</a:t>
            </a:r>
            <a:r>
              <a:rPr lang="zh-TW" altLang="en-US" smtClean="0"/>
              <a:t>位址。</a:t>
            </a:r>
            <a:endParaRPr lang="zh-TW" altLang="en-US" dirty="0" smtClean="0"/>
          </a:p>
        </p:txBody>
      </p:sp>
    </p:spTree>
    <p:extLst>
      <p:ext uri="{BB962C8B-B14F-4D97-AF65-F5344CB8AC3E}">
        <p14:creationId xmlns:p14="http://schemas.microsoft.com/office/powerpoint/2010/main" val="90865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zh-TW" altLang="en-US" smtClean="0"/>
              <a:t>封包交換</a:t>
            </a:r>
            <a:r>
              <a:rPr lang="en-US" altLang="zh-TW" smtClean="0"/>
              <a:t> – Packet Switching</a:t>
            </a:r>
          </a:p>
        </p:txBody>
      </p:sp>
      <p:sp>
        <p:nvSpPr>
          <p:cNvPr id="86019" name="Content Placeholder 2"/>
          <p:cNvSpPr>
            <a:spLocks noGrp="1"/>
          </p:cNvSpPr>
          <p:nvPr>
            <p:ph idx="1"/>
          </p:nvPr>
        </p:nvSpPr>
        <p:spPr/>
        <p:txBody>
          <a:bodyPr>
            <a:normAutofit lnSpcReduction="10000"/>
          </a:bodyPr>
          <a:lstStyle/>
          <a:p>
            <a:r>
              <a:rPr lang="zh-TW" altLang="en-US" dirty="0" smtClean="0"/>
              <a:t>網際網路使用封包交換技術傳輸</a:t>
            </a:r>
            <a:r>
              <a:rPr lang="zh-TW" altLang="en-US" dirty="0"/>
              <a:t>資料。</a:t>
            </a:r>
            <a:endParaRPr lang="en-US" altLang="zh-TW" dirty="0" smtClean="0"/>
          </a:p>
          <a:p>
            <a:r>
              <a:rPr lang="en-US" altLang="zh-TW" dirty="0" smtClean="0"/>
              <a:t>1961</a:t>
            </a:r>
            <a:r>
              <a:rPr lang="zh-TW" altLang="en-US" dirty="0" smtClean="0"/>
              <a:t>年由學者</a:t>
            </a:r>
            <a:r>
              <a:rPr lang="en-US" altLang="zh-TW" dirty="0" smtClean="0"/>
              <a:t>Leonard </a:t>
            </a:r>
            <a:r>
              <a:rPr lang="en-US" altLang="zh-TW" dirty="0" err="1" smtClean="0"/>
              <a:t>Kleinrock</a:t>
            </a:r>
            <a:r>
              <a:rPr lang="zh-TW" altLang="en-US" dirty="0" smtClean="0"/>
              <a:t>所</a:t>
            </a:r>
            <a:r>
              <a:rPr lang="zh-TW" altLang="en-US" dirty="0"/>
              <a:t>提出。</a:t>
            </a:r>
            <a:endParaRPr lang="en-US" altLang="zh-TW" dirty="0" smtClean="0"/>
          </a:p>
          <a:p>
            <a:r>
              <a:rPr lang="zh-TW" altLang="en-US" dirty="0" smtClean="0"/>
              <a:t>所有的資料均切割包裝為封包後，再進行</a:t>
            </a:r>
            <a:r>
              <a:rPr lang="zh-TW" altLang="en-US" dirty="0"/>
              <a:t>傳輸。</a:t>
            </a:r>
            <a:endParaRPr lang="en-US" altLang="zh-TW" dirty="0" smtClean="0"/>
          </a:p>
          <a:p>
            <a:r>
              <a:rPr lang="zh-TW" altLang="en-US" dirty="0" smtClean="0"/>
              <a:t>封包大小有其</a:t>
            </a:r>
            <a:r>
              <a:rPr lang="zh-TW" altLang="en-US" dirty="0"/>
              <a:t>限制。</a:t>
            </a:r>
            <a:endParaRPr lang="en-US" altLang="zh-TW" dirty="0" smtClean="0"/>
          </a:p>
          <a:p>
            <a:pPr lvl="1"/>
            <a:r>
              <a:rPr lang="zh-TW" altLang="en-US" dirty="0" smtClean="0"/>
              <a:t>以</a:t>
            </a:r>
            <a:r>
              <a:rPr lang="en-US" altLang="zh-TW" dirty="0" smtClean="0"/>
              <a:t>Ethernet</a:t>
            </a:r>
            <a:r>
              <a:rPr lang="zh-TW" altLang="en-US" dirty="0" smtClean="0"/>
              <a:t>為例，其上限為</a:t>
            </a:r>
            <a:r>
              <a:rPr lang="en-US" altLang="zh-TW" dirty="0" smtClean="0"/>
              <a:t>1500</a:t>
            </a:r>
            <a:r>
              <a:rPr lang="zh-TW" altLang="en-US" dirty="0" smtClean="0"/>
              <a:t>位元組。</a:t>
            </a:r>
            <a:endParaRPr lang="en-US" altLang="ja-JP" dirty="0" smtClean="0"/>
          </a:p>
          <a:p>
            <a:endParaRPr lang="en-US" altLang="zh-TW" dirty="0" smtClean="0"/>
          </a:p>
        </p:txBody>
      </p:sp>
    </p:spTree>
    <p:extLst>
      <p:ext uri="{BB962C8B-B14F-4D97-AF65-F5344CB8AC3E}">
        <p14:creationId xmlns:p14="http://schemas.microsoft.com/office/powerpoint/2010/main" val="389519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zh-TW" altLang="en-US" smtClean="0"/>
              <a:t>不同系統的設定界面</a:t>
            </a:r>
            <a:r>
              <a:rPr lang="en-US" altLang="zh-TW" smtClean="0"/>
              <a:t> – Windows </a:t>
            </a:r>
          </a:p>
        </p:txBody>
      </p:sp>
      <p:sp>
        <p:nvSpPr>
          <p:cNvPr id="5" name="內容版面配置區 4"/>
          <p:cNvSpPr>
            <a:spLocks noGrp="1"/>
          </p:cNvSpPr>
          <p:nvPr>
            <p:ph idx="1"/>
          </p:nvPr>
        </p:nvSpPr>
        <p:spPr>
          <a:xfrm>
            <a:off x="457200" y="1660399"/>
            <a:ext cx="3304710" cy="2934224"/>
          </a:xfrm>
        </p:spPr>
        <p:txBody>
          <a:bodyPr>
            <a:normAutofit/>
          </a:bodyPr>
          <a:lstStyle/>
          <a:p>
            <a:pPr algn="l"/>
            <a:r>
              <a:rPr lang="en-US" altLang="zh-TW" b="0" dirty="0" smtClean="0"/>
              <a:t>Windows</a:t>
            </a:r>
            <a:r>
              <a:rPr lang="zh-TW" altLang="en-US" b="0" dirty="0"/>
              <a:t>的網路介面卡設定畫面（針對</a:t>
            </a:r>
            <a:r>
              <a:rPr lang="en-US" altLang="zh-TW" b="0" dirty="0"/>
              <a:t>TCP/IPv4</a:t>
            </a:r>
            <a:r>
              <a:rPr lang="zh-TW" altLang="en-US" b="0" dirty="0"/>
              <a:t>進行設定）</a:t>
            </a:r>
            <a:endParaRPr lang="zh-TW" alt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1449752"/>
            <a:ext cx="3330370" cy="366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98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normAutofit/>
          </a:bodyPr>
          <a:lstStyle/>
          <a:p>
            <a:r>
              <a:rPr lang="zh-TW" altLang="en-US" smtClean="0"/>
              <a:t>不同系統的設定界面</a:t>
            </a:r>
            <a:r>
              <a:rPr lang="en-US" altLang="zh-TW" smtClean="0"/>
              <a:t> – Mac OS X</a:t>
            </a:r>
          </a:p>
        </p:txBody>
      </p:sp>
      <p:sp>
        <p:nvSpPr>
          <p:cNvPr id="3" name="內容版面配置區 2"/>
          <p:cNvSpPr>
            <a:spLocks noGrp="1"/>
          </p:cNvSpPr>
          <p:nvPr>
            <p:ph idx="1"/>
          </p:nvPr>
        </p:nvSpPr>
        <p:spPr>
          <a:xfrm>
            <a:off x="457200" y="1660399"/>
            <a:ext cx="2764650" cy="2934224"/>
          </a:xfrm>
        </p:spPr>
        <p:txBody>
          <a:bodyPr/>
          <a:lstStyle/>
          <a:p>
            <a:pPr algn="l"/>
            <a:r>
              <a:rPr lang="en-US" altLang="zh-TW" b="0" dirty="0" smtClean="0"/>
              <a:t>Mac </a:t>
            </a:r>
            <a:r>
              <a:rPr lang="en-US" altLang="zh-TW" b="0" dirty="0"/>
              <a:t>OS X</a:t>
            </a:r>
            <a:r>
              <a:rPr lang="zh-TW" altLang="en-US" b="0" dirty="0"/>
              <a:t>的網路介面卡設定畫面。</a:t>
            </a:r>
            <a:endParaRPr lang="zh-TW" altLang="en-US" dirty="0"/>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1870" y="1645389"/>
            <a:ext cx="3870430" cy="335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12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normAutofit/>
          </a:bodyPr>
          <a:lstStyle/>
          <a:p>
            <a:r>
              <a:rPr lang="zh-TW" altLang="en-US" smtClean="0"/>
              <a:t>使用「</a:t>
            </a:r>
            <a:r>
              <a:rPr lang="en-US" altLang="zh-TW" smtClean="0"/>
              <a:t>ipconfig /all</a:t>
            </a:r>
            <a:r>
              <a:rPr lang="zh-TW" altLang="en-US" smtClean="0"/>
              <a:t>」檢查</a:t>
            </a:r>
            <a:r>
              <a:rPr lang="en-US" altLang="zh-TW" smtClean="0"/>
              <a:t>IP</a:t>
            </a:r>
            <a:r>
              <a:rPr lang="zh-TW" altLang="en-US" smtClean="0"/>
              <a:t>設定</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730" y="1446625"/>
            <a:ext cx="4545232" cy="34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74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zh-TW" altLang="en-US" smtClean="0"/>
              <a:t>使用「</a:t>
            </a:r>
            <a:r>
              <a:rPr lang="en-US" altLang="zh-TW" smtClean="0"/>
              <a:t>netstat -rn</a:t>
            </a:r>
            <a:r>
              <a:rPr lang="zh-TW" altLang="en-US" smtClean="0"/>
              <a:t>」檢查路由</a:t>
            </a:r>
          </a:p>
        </p:txBody>
      </p:sp>
      <p:sp>
        <p:nvSpPr>
          <p:cNvPr id="150531" name="Content Placeholder 2"/>
          <p:cNvSpPr>
            <a:spLocks noGrp="1"/>
          </p:cNvSpPr>
          <p:nvPr>
            <p:ph idx="1"/>
          </p:nvPr>
        </p:nvSpPr>
        <p:spPr>
          <a:xfrm>
            <a:off x="457199" y="1660399"/>
            <a:ext cx="2629635" cy="2934224"/>
          </a:xfrm>
        </p:spPr>
        <p:txBody>
          <a:bodyPr/>
          <a:lstStyle/>
          <a:p>
            <a:pPr algn="l"/>
            <a:r>
              <a:rPr lang="zh-TW" altLang="en-US" dirty="0" smtClean="0"/>
              <a:t>網路目的地為</a:t>
            </a:r>
            <a:r>
              <a:rPr lang="en-US" altLang="zh-TW" dirty="0" smtClean="0"/>
              <a:t>0.0.0.0</a:t>
            </a:r>
            <a:r>
              <a:rPr lang="zh-TW" altLang="en-US" dirty="0" smtClean="0"/>
              <a:t>的為預設路由器。</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6855" y="1490663"/>
            <a:ext cx="4239322" cy="3290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91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normAutofit/>
          </a:bodyPr>
          <a:lstStyle/>
          <a:p>
            <a:r>
              <a:rPr lang="zh-TW" altLang="en-US" smtClean="0"/>
              <a:t>使用「</a:t>
            </a:r>
            <a:r>
              <a:rPr lang="en-US" altLang="zh-TW" smtClean="0"/>
              <a:t>ping</a:t>
            </a:r>
            <a:r>
              <a:rPr lang="zh-TW" altLang="en-US" smtClean="0"/>
              <a:t>」指令來檢查連線情況</a:t>
            </a:r>
          </a:p>
        </p:txBody>
      </p:sp>
      <p:sp>
        <p:nvSpPr>
          <p:cNvPr id="151555" name="Content Placeholder 2"/>
          <p:cNvSpPr>
            <a:spLocks noGrp="1"/>
          </p:cNvSpPr>
          <p:nvPr>
            <p:ph idx="1"/>
          </p:nvPr>
        </p:nvSpPr>
        <p:spPr/>
        <p:txBody>
          <a:bodyPr/>
          <a:lstStyle/>
          <a:p>
            <a:r>
              <a:rPr lang="zh-TW" altLang="en-US" dirty="0" smtClean="0"/>
              <a:t>注意：</a:t>
            </a:r>
            <a:r>
              <a:rPr lang="en-US" altLang="zh-TW" dirty="0" smtClean="0"/>
              <a:t>ping</a:t>
            </a:r>
            <a:r>
              <a:rPr lang="zh-TW" altLang="en-US" dirty="0" smtClean="0"/>
              <a:t>沒有回應不代表網路不通。</a:t>
            </a:r>
            <a:endParaRPr lang="en-US" altLang="zh-TW" dirty="0" smtClean="0"/>
          </a:p>
          <a:p>
            <a:r>
              <a:rPr lang="zh-TW" altLang="en-US" dirty="0" smtClean="0"/>
              <a:t>成功的情況</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1830" y="2204755"/>
            <a:ext cx="3915435" cy="2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67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zh-TW" altLang="en-US" smtClean="0"/>
              <a:t>「</a:t>
            </a:r>
            <a:r>
              <a:rPr lang="en-US" altLang="zh-TW" smtClean="0"/>
              <a:t>ping</a:t>
            </a:r>
            <a:r>
              <a:rPr lang="zh-TW" altLang="en-US" smtClean="0"/>
              <a:t>」失敗的情況</a:t>
            </a:r>
          </a:p>
        </p:txBody>
      </p:sp>
      <p:sp>
        <p:nvSpPr>
          <p:cNvPr id="152579" name="Content Placeholder 3"/>
          <p:cNvSpPr>
            <a:spLocks noGrp="1"/>
          </p:cNvSpPr>
          <p:nvPr>
            <p:ph idx="1"/>
          </p:nvPr>
        </p:nvSpPr>
        <p:spPr/>
        <p:txBody>
          <a:bodyPr/>
          <a:lstStyle/>
          <a:p>
            <a:r>
              <a:rPr lang="zh-TW" altLang="en-US" dirty="0" smtClean="0"/>
              <a:t>主機連不上，或是連線逾時。</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565" y="2317614"/>
            <a:ext cx="3607257" cy="198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6995" y="2391730"/>
            <a:ext cx="3613280" cy="195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76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zh-TW" altLang="en-US" dirty="0" smtClean="0"/>
              <a:t>使用「</a:t>
            </a:r>
            <a:r>
              <a:rPr lang="en-US" altLang="zh-TW" dirty="0" err="1" smtClean="0"/>
              <a:t>arp</a:t>
            </a:r>
            <a:r>
              <a:rPr lang="en-US" altLang="zh-TW" dirty="0" smtClean="0"/>
              <a:t> -a</a:t>
            </a:r>
            <a:r>
              <a:rPr lang="zh-TW" altLang="en-US" dirty="0" smtClean="0"/>
              <a:t>」指令檢查第二層</a:t>
            </a:r>
          </a:p>
        </p:txBody>
      </p:sp>
      <p:sp>
        <p:nvSpPr>
          <p:cNvPr id="153603" name="Content Placeholder 2"/>
          <p:cNvSpPr>
            <a:spLocks noGrp="1"/>
          </p:cNvSpPr>
          <p:nvPr>
            <p:ph idx="1"/>
          </p:nvPr>
        </p:nvSpPr>
        <p:spPr>
          <a:xfrm>
            <a:off x="457200" y="1660399"/>
            <a:ext cx="3844770" cy="2934224"/>
          </a:xfrm>
        </p:spPr>
        <p:txBody>
          <a:bodyPr/>
          <a:lstStyle/>
          <a:p>
            <a:r>
              <a:rPr lang="zh-TW" altLang="en-US" dirty="0" smtClean="0"/>
              <a:t>使用</a:t>
            </a:r>
            <a:r>
              <a:rPr lang="en-US" altLang="zh-TW" dirty="0" smtClean="0"/>
              <a:t>Ethernet</a:t>
            </a:r>
            <a:r>
              <a:rPr lang="zh-TW" altLang="en-US" dirty="0" smtClean="0"/>
              <a:t>或無線網路時，可用「</a:t>
            </a:r>
            <a:r>
              <a:rPr lang="en-US" altLang="zh-TW" dirty="0" err="1" smtClean="0"/>
              <a:t>arp</a:t>
            </a:r>
            <a:r>
              <a:rPr lang="en-US" altLang="zh-TW" dirty="0" smtClean="0"/>
              <a:t> -a</a:t>
            </a:r>
            <a:r>
              <a:rPr lang="zh-TW" altLang="en-US" dirty="0" smtClean="0"/>
              <a:t>」指定查詢鄰近主機的網路界面實體位址。</a:t>
            </a:r>
            <a:endParaRPr lang="en-US" altLang="zh-TW"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7015" y="1491854"/>
            <a:ext cx="4252299" cy="301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70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arp -a</a:t>
            </a:r>
            <a:r>
              <a:rPr lang="zh-TW" altLang="en-US" smtClean="0"/>
              <a:t>」指令檢查第二層</a:t>
            </a:r>
            <a:endParaRPr lang="zh-TW" altLang="en-US" dirty="0"/>
          </a:p>
        </p:txBody>
      </p:sp>
      <p:sp>
        <p:nvSpPr>
          <p:cNvPr id="3" name="內容版面配置區 2"/>
          <p:cNvSpPr>
            <a:spLocks noGrp="1"/>
          </p:cNvSpPr>
          <p:nvPr>
            <p:ph idx="1"/>
          </p:nvPr>
        </p:nvSpPr>
        <p:spPr/>
        <p:txBody>
          <a:bodyPr/>
          <a:lstStyle/>
          <a:p>
            <a:r>
              <a:rPr lang="zh-TW" altLang="en-US" dirty="0" smtClean="0"/>
              <a:t>連線狀態有誤時，相關紀錄會查詢不到。</a:t>
            </a:r>
            <a:endParaRPr lang="en-US" altLang="zh-TW" dirty="0" smtClean="0"/>
          </a:p>
          <a:p>
            <a:r>
              <a:rPr lang="zh-TW" altLang="en-US" dirty="0" smtClean="0"/>
              <a:t>通常可以配合「</a:t>
            </a:r>
            <a:r>
              <a:rPr lang="en-US" altLang="zh-TW" dirty="0" smtClean="0"/>
              <a:t>ping</a:t>
            </a:r>
            <a:r>
              <a:rPr lang="zh-TW" altLang="en-US" dirty="0" smtClean="0"/>
              <a:t>」指令：先</a:t>
            </a:r>
            <a:r>
              <a:rPr lang="en-US" altLang="zh-TW" dirty="0" smtClean="0"/>
              <a:t>ping</a:t>
            </a:r>
            <a:r>
              <a:rPr lang="zh-TW" altLang="en-US" dirty="0" smtClean="0"/>
              <a:t>預設閘道，然後馬上用</a:t>
            </a:r>
            <a:r>
              <a:rPr lang="en-US" altLang="zh-TW" dirty="0" err="1" smtClean="0"/>
              <a:t>arp</a:t>
            </a:r>
            <a:r>
              <a:rPr lang="zh-TW" altLang="en-US" dirty="0" smtClean="0"/>
              <a:t>查詢。</a:t>
            </a:r>
            <a:endParaRPr lang="en-US" altLang="zh-TW" dirty="0" smtClean="0"/>
          </a:p>
          <a:p>
            <a:endParaRPr lang="zh-TW" altLang="en-US" dirty="0"/>
          </a:p>
        </p:txBody>
      </p:sp>
    </p:spTree>
    <p:extLst>
      <p:ext uri="{BB962C8B-B14F-4D97-AF65-F5344CB8AC3E}">
        <p14:creationId xmlns:p14="http://schemas.microsoft.com/office/powerpoint/2010/main" val="4253724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zh-TW" altLang="en-US" smtClean="0"/>
              <a:t>使用</a:t>
            </a:r>
            <a:r>
              <a:rPr lang="en-US" altLang="zh-TW" smtClean="0"/>
              <a:t>nslookup</a:t>
            </a:r>
            <a:r>
              <a:rPr lang="zh-TW" altLang="en-US" smtClean="0"/>
              <a:t>指令，檢查</a:t>
            </a:r>
            <a:r>
              <a:rPr lang="en-US" altLang="zh-TW" smtClean="0"/>
              <a:t>DNS</a:t>
            </a:r>
            <a:endParaRPr lang="en-US" altLang="zh-TW" dirty="0" smtClean="0"/>
          </a:p>
        </p:txBody>
      </p:sp>
      <p:sp>
        <p:nvSpPr>
          <p:cNvPr id="154627" name="Content Placeholder 2"/>
          <p:cNvSpPr>
            <a:spLocks noGrp="1"/>
          </p:cNvSpPr>
          <p:nvPr>
            <p:ph idx="1"/>
          </p:nvPr>
        </p:nvSpPr>
        <p:spPr>
          <a:xfrm>
            <a:off x="457200" y="1660399"/>
            <a:ext cx="4047292" cy="2934224"/>
          </a:xfrm>
        </p:spPr>
        <p:txBody>
          <a:bodyPr/>
          <a:lstStyle/>
          <a:p>
            <a:r>
              <a:rPr lang="zh-TW" altLang="en-US" dirty="0" smtClean="0"/>
              <a:t>若</a:t>
            </a:r>
            <a:r>
              <a:rPr lang="en-US" altLang="zh-TW" dirty="0" smtClean="0"/>
              <a:t>DNS</a:t>
            </a:r>
            <a:r>
              <a:rPr lang="zh-TW" altLang="en-US" dirty="0" smtClean="0"/>
              <a:t>服務不正常，也會無法正常存取網路服務。</a:t>
            </a:r>
            <a:endParaRPr lang="en-US" altLang="zh-TW"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7005" y="1470648"/>
            <a:ext cx="4365485" cy="314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592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使用</a:t>
            </a:r>
            <a:r>
              <a:rPr lang="en-US" altLang="zh-TW" smtClean="0"/>
              <a:t>nslookup</a:t>
            </a:r>
            <a:r>
              <a:rPr lang="zh-TW" altLang="en-US" smtClean="0"/>
              <a:t>指令，檢查</a:t>
            </a:r>
            <a:r>
              <a:rPr lang="en-US" altLang="zh-TW" smtClean="0"/>
              <a:t>DNS</a:t>
            </a:r>
            <a:endParaRPr lang="zh-TW" altLang="en-US" dirty="0"/>
          </a:p>
        </p:txBody>
      </p:sp>
      <p:sp>
        <p:nvSpPr>
          <p:cNvPr id="3" name="內容版面配置區 2"/>
          <p:cNvSpPr>
            <a:spLocks noGrp="1"/>
          </p:cNvSpPr>
          <p:nvPr>
            <p:ph idx="1"/>
          </p:nvPr>
        </p:nvSpPr>
        <p:spPr/>
        <p:txBody>
          <a:bodyPr/>
          <a:lstStyle/>
          <a:p>
            <a:r>
              <a:rPr lang="zh-TW" altLang="en-US" smtClean="0"/>
              <a:t>「要求逾時」表示</a:t>
            </a:r>
            <a:r>
              <a:rPr lang="en-US" altLang="zh-TW" smtClean="0"/>
              <a:t>DNS</a:t>
            </a:r>
            <a:r>
              <a:rPr lang="zh-TW" altLang="en-US" smtClean="0"/>
              <a:t>服務可能有問題。</a:t>
            </a:r>
            <a:endParaRPr lang="en-US" altLang="zh-TW" smtClean="0"/>
          </a:p>
          <a:p>
            <a:r>
              <a:rPr lang="zh-TW" altLang="en-US" smtClean="0"/>
              <a:t>「找不到」可能是近端網路沒問題，但對外可</a:t>
            </a:r>
            <a:r>
              <a:rPr lang="en-US" altLang="zh-TW" smtClean="0"/>
              <a:t/>
            </a:r>
            <a:br>
              <a:rPr lang="en-US" altLang="zh-TW" smtClean="0"/>
            </a:br>
            <a:r>
              <a:rPr lang="zh-TW" altLang="en-US" smtClean="0"/>
              <a:t>能有問題。</a:t>
            </a:r>
          </a:p>
          <a:p>
            <a:endParaRPr lang="zh-TW" altLang="en-US" dirty="0"/>
          </a:p>
        </p:txBody>
      </p:sp>
    </p:spTree>
    <p:extLst>
      <p:ext uri="{BB962C8B-B14F-4D97-AF65-F5344CB8AC3E}">
        <p14:creationId xmlns:p14="http://schemas.microsoft.com/office/powerpoint/2010/main" val="19934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zh-TW" altLang="en-US" dirty="0" smtClean="0"/>
              <a:t>封包交換</a:t>
            </a:r>
            <a:r>
              <a:rPr lang="en-US" altLang="zh-TW" dirty="0" smtClean="0"/>
              <a:t> – Packet Switching</a:t>
            </a:r>
          </a:p>
        </p:txBody>
      </p:sp>
      <p:sp>
        <p:nvSpPr>
          <p:cNvPr id="87043" name="Content Placeholder 2"/>
          <p:cNvSpPr>
            <a:spLocks noGrp="1"/>
          </p:cNvSpPr>
          <p:nvPr>
            <p:ph idx="1"/>
          </p:nvPr>
        </p:nvSpPr>
        <p:spPr/>
        <p:txBody>
          <a:bodyPr>
            <a:normAutofit/>
          </a:bodyPr>
          <a:lstStyle/>
          <a:p>
            <a:r>
              <a:rPr lang="zh-TW" altLang="en-US" dirty="0" smtClean="0"/>
              <a:t>資料傳送時，需要先切割為小片段的封</a:t>
            </a:r>
            <a:r>
              <a:rPr lang="zh-TW" altLang="en-US" dirty="0"/>
              <a:t>包。</a:t>
            </a:r>
            <a:endParaRPr lang="en-US" altLang="zh-TW" dirty="0" smtClean="0"/>
          </a:p>
          <a:p>
            <a:r>
              <a:rPr lang="zh-TW" altLang="en-US" dirty="0" smtClean="0"/>
              <a:t>接收端收到資料後，再將小片段的封包組合</a:t>
            </a:r>
            <a:r>
              <a:rPr lang="zh-TW" altLang="en-US" dirty="0"/>
              <a:t>起來</a:t>
            </a:r>
            <a:r>
              <a:rPr lang="zh-TW" altLang="en-US" dirty="0" smtClean="0"/>
              <a:t>。</a:t>
            </a:r>
            <a:endParaRPr lang="en-US" altLang="zh-TW" dirty="0" smtClean="0"/>
          </a:p>
        </p:txBody>
      </p:sp>
    </p:spTree>
    <p:extLst>
      <p:ext uri="{BB962C8B-B14F-4D97-AF65-F5344CB8AC3E}">
        <p14:creationId xmlns:p14="http://schemas.microsoft.com/office/powerpoint/2010/main" val="61224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6-7 </a:t>
            </a:r>
            <a:r>
              <a:rPr lang="zh-TW" altLang="en-US" smtClean="0"/>
              <a:t>網路模擬</a:t>
            </a:r>
            <a:endParaRPr lang="zh-TW" altLang="en-US" dirty="0"/>
          </a:p>
        </p:txBody>
      </p:sp>
      <p:sp>
        <p:nvSpPr>
          <p:cNvPr id="5" name="內容版面配置區 4"/>
          <p:cNvSpPr>
            <a:spLocks noGrp="1"/>
          </p:cNvSpPr>
          <p:nvPr>
            <p:ph idx="1"/>
          </p:nvPr>
        </p:nvSpPr>
        <p:spPr/>
        <p:txBody>
          <a:bodyPr/>
          <a:lstStyle/>
          <a:p>
            <a:r>
              <a:rPr lang="zh-TW" altLang="en-US" smtClean="0"/>
              <a:t>網路模擬是一種模擬現實網路環境的技術，透過這種方式可以模擬建構出各種網路場景，以便進行測試、學習和研究。</a:t>
            </a:r>
            <a:endParaRPr lang="en-US" altLang="zh-TW" smtClean="0"/>
          </a:p>
          <a:p>
            <a:r>
              <a:rPr lang="zh-TW" altLang="en-US" smtClean="0"/>
              <a:t>網路模擬可以針對不同的網路設備、拓撲結構、通訊協定和流量進行模擬。</a:t>
            </a:r>
            <a:endParaRPr lang="en-US" altLang="zh-TW" dirty="0" smtClean="0"/>
          </a:p>
        </p:txBody>
      </p:sp>
    </p:spTree>
    <p:extLst>
      <p:ext uri="{BB962C8B-B14F-4D97-AF65-F5344CB8AC3E}">
        <p14:creationId xmlns:p14="http://schemas.microsoft.com/office/powerpoint/2010/main" val="23404919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6-7 </a:t>
            </a:r>
            <a:r>
              <a:rPr lang="zh-TW" altLang="en-US" dirty="0"/>
              <a:t>網路模擬</a:t>
            </a:r>
          </a:p>
        </p:txBody>
      </p:sp>
      <p:sp>
        <p:nvSpPr>
          <p:cNvPr id="3" name="內容版面配置區 2"/>
          <p:cNvSpPr>
            <a:spLocks noGrp="1"/>
          </p:cNvSpPr>
          <p:nvPr>
            <p:ph idx="1"/>
          </p:nvPr>
        </p:nvSpPr>
        <p:spPr/>
        <p:txBody>
          <a:bodyPr/>
          <a:lstStyle/>
          <a:p>
            <a:r>
              <a:rPr lang="zh-TW" altLang="en-US" dirty="0"/>
              <a:t>使用者能夠在這個虛擬環境中進行各種操作。</a:t>
            </a:r>
            <a:endParaRPr lang="en-US" altLang="zh-TW" dirty="0"/>
          </a:p>
          <a:p>
            <a:r>
              <a:rPr lang="zh-TW" altLang="en-US" dirty="0"/>
              <a:t>只要有一台電腦，不需要額外的真實網路設備，就可以完成各種情境的搭建、測試和觀察。</a:t>
            </a:r>
          </a:p>
          <a:p>
            <a:endParaRPr lang="zh-TW" altLang="en-US" dirty="0"/>
          </a:p>
        </p:txBody>
      </p:sp>
    </p:spTree>
    <p:extLst>
      <p:ext uri="{BB962C8B-B14F-4D97-AF65-F5344CB8AC3E}">
        <p14:creationId xmlns:p14="http://schemas.microsoft.com/office/powerpoint/2010/main" val="1683457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網路模擬可以通過軟體模擬器、硬體模擬器或是混合方式實作。</a:t>
            </a:r>
            <a:endParaRPr lang="en-US" altLang="zh-TW" dirty="0" smtClean="0"/>
          </a:p>
          <a:p>
            <a:r>
              <a:rPr lang="zh-TW" altLang="en-US" dirty="0" smtClean="0"/>
              <a:t>軟體模擬器通常運行在一個主機上，通過虛擬化技術模擬出各種網路場景。</a:t>
            </a:r>
            <a:endParaRPr lang="zh-TW" altLang="en-US" dirty="0"/>
          </a:p>
        </p:txBody>
      </p:sp>
    </p:spTree>
    <p:extLst>
      <p:ext uri="{BB962C8B-B14F-4D97-AF65-F5344CB8AC3E}">
        <p14:creationId xmlns:p14="http://schemas.microsoft.com/office/powerpoint/2010/main" val="26818551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網路模擬用途</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343126210"/>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585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 </a:t>
            </a:r>
            <a:r>
              <a:rPr lang="zh-TW" altLang="en-US" dirty="0" smtClean="0"/>
              <a:t>網路測試與調整</a:t>
            </a:r>
            <a:endParaRPr lang="zh-TW" altLang="en-US" dirty="0"/>
          </a:p>
        </p:txBody>
      </p:sp>
      <p:sp>
        <p:nvSpPr>
          <p:cNvPr id="3" name="內容版面配置區 2"/>
          <p:cNvSpPr>
            <a:spLocks noGrp="1"/>
          </p:cNvSpPr>
          <p:nvPr>
            <p:ph idx="1"/>
          </p:nvPr>
        </p:nvSpPr>
        <p:spPr/>
        <p:txBody>
          <a:bodyPr/>
          <a:lstStyle/>
          <a:p>
            <a:r>
              <a:rPr lang="zh-TW" altLang="en-US" dirty="0" smtClean="0"/>
              <a:t>網路模擬可以用於測試和調整網路應用和服務。</a:t>
            </a:r>
            <a:endParaRPr lang="en-US" altLang="zh-TW" dirty="0" smtClean="0"/>
          </a:p>
          <a:p>
            <a:r>
              <a:rPr lang="zh-TW" altLang="en-US" dirty="0" smtClean="0"/>
              <a:t>通過模擬各種網路條件，如頻寬限制、傳輸延遲和封包遺失率，可以評估系統在不同網路環境下的性能表現，從而發現和解決潛在問題。</a:t>
            </a:r>
            <a:endParaRPr lang="zh-TW" altLang="en-US" dirty="0"/>
          </a:p>
        </p:txBody>
      </p:sp>
    </p:spTree>
    <p:extLst>
      <p:ext uri="{BB962C8B-B14F-4D97-AF65-F5344CB8AC3E}">
        <p14:creationId xmlns:p14="http://schemas.microsoft.com/office/powerpoint/2010/main" val="3320255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2. </a:t>
            </a:r>
            <a:r>
              <a:rPr lang="zh-TW" altLang="en-US" smtClean="0"/>
              <a:t>網路安全測試</a:t>
            </a:r>
            <a:endParaRPr lang="zh-TW" altLang="en-US" dirty="0"/>
          </a:p>
        </p:txBody>
      </p:sp>
      <p:sp>
        <p:nvSpPr>
          <p:cNvPr id="3" name="內容版面配置區 2"/>
          <p:cNvSpPr>
            <a:spLocks noGrp="1"/>
          </p:cNvSpPr>
          <p:nvPr>
            <p:ph idx="1"/>
          </p:nvPr>
        </p:nvSpPr>
        <p:spPr/>
        <p:txBody>
          <a:bodyPr/>
          <a:lstStyle/>
          <a:p>
            <a:r>
              <a:rPr lang="zh-TW" altLang="en-US" dirty="0" smtClean="0"/>
              <a:t>在網路安全相關領域，網路模擬可以用於測試系統的弱點和漏洞，模擬各種攻擊場景。</a:t>
            </a:r>
            <a:endParaRPr lang="en-US" altLang="zh-TW" dirty="0" smtClean="0"/>
          </a:p>
          <a:p>
            <a:r>
              <a:rPr lang="zh-TW" altLang="en-US" dirty="0" smtClean="0"/>
              <a:t>安全專業人員可以在虛擬環境中進行實際測試，確保系統對不同類型的攻擊有足夠的防禦能力。</a:t>
            </a:r>
            <a:endParaRPr lang="zh-TW" altLang="en-US" dirty="0"/>
          </a:p>
        </p:txBody>
      </p:sp>
    </p:spTree>
    <p:extLst>
      <p:ext uri="{BB962C8B-B14F-4D97-AF65-F5344CB8AC3E}">
        <p14:creationId xmlns:p14="http://schemas.microsoft.com/office/powerpoint/2010/main" val="861825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 </a:t>
            </a:r>
            <a:r>
              <a:rPr lang="zh-TW" altLang="en-US" smtClean="0"/>
              <a:t>教育和培訓</a:t>
            </a:r>
            <a:endParaRPr lang="zh-TW" altLang="en-US" dirty="0"/>
          </a:p>
        </p:txBody>
      </p:sp>
      <p:sp>
        <p:nvSpPr>
          <p:cNvPr id="3" name="內容版面配置區 2"/>
          <p:cNvSpPr>
            <a:spLocks noGrp="1"/>
          </p:cNvSpPr>
          <p:nvPr>
            <p:ph idx="1"/>
          </p:nvPr>
        </p:nvSpPr>
        <p:spPr/>
        <p:txBody>
          <a:bodyPr/>
          <a:lstStyle/>
          <a:p>
            <a:r>
              <a:rPr lang="zh-TW" altLang="en-US" dirty="0" smtClean="0"/>
              <a:t>網路模擬在教育和培訓方面具有重要的應用價值。</a:t>
            </a:r>
            <a:endParaRPr lang="en-US" altLang="zh-TW" dirty="0" smtClean="0"/>
          </a:p>
          <a:p>
            <a:r>
              <a:rPr lang="zh-TW" altLang="en-US" dirty="0" smtClean="0"/>
              <a:t>學生和</a:t>
            </a:r>
            <a:r>
              <a:rPr lang="en-US" altLang="zh-TW" dirty="0" smtClean="0"/>
              <a:t>IT</a:t>
            </a:r>
            <a:r>
              <a:rPr lang="zh-TW" altLang="en-US" dirty="0" smtClean="0"/>
              <a:t>專業人員可以在虛擬環境中實際操作、實驗和學習，模擬真實網路場景，提高實做能力和解決問題的能力。</a:t>
            </a:r>
            <a:endParaRPr lang="zh-TW" altLang="en-US" dirty="0"/>
          </a:p>
        </p:txBody>
      </p:sp>
    </p:spTree>
    <p:extLst>
      <p:ext uri="{BB962C8B-B14F-4D97-AF65-F5344CB8AC3E}">
        <p14:creationId xmlns:p14="http://schemas.microsoft.com/office/powerpoint/2010/main" val="3186929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研究和開發</a:t>
            </a:r>
            <a:endParaRPr lang="zh-TW" altLang="en-US" dirty="0"/>
          </a:p>
        </p:txBody>
      </p:sp>
      <p:sp>
        <p:nvSpPr>
          <p:cNvPr id="3" name="內容版面配置區 2"/>
          <p:cNvSpPr>
            <a:spLocks noGrp="1"/>
          </p:cNvSpPr>
          <p:nvPr>
            <p:ph idx="1"/>
          </p:nvPr>
        </p:nvSpPr>
        <p:spPr/>
        <p:txBody>
          <a:bodyPr/>
          <a:lstStyle/>
          <a:p>
            <a:r>
              <a:rPr lang="zh-TW" altLang="en-US" smtClean="0"/>
              <a:t>研究人員可以透過網路模擬研究新的網路技術和通訊協定，評估新方案的效能和可行性。</a:t>
            </a:r>
          </a:p>
          <a:p>
            <a:r>
              <a:rPr lang="zh-TW" altLang="en-US" smtClean="0"/>
              <a:t>開發人員也可以在虛擬環境中進行軟體開發和測試，節省硬體成本和提高效率。</a:t>
            </a:r>
            <a:endParaRPr lang="zh-TW" altLang="en-US" dirty="0"/>
          </a:p>
        </p:txBody>
      </p:sp>
    </p:spTree>
    <p:extLst>
      <p:ext uri="{BB962C8B-B14F-4D97-AF65-F5344CB8AC3E}">
        <p14:creationId xmlns:p14="http://schemas.microsoft.com/office/powerpoint/2010/main" val="4092868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透過網路模擬可以有效降低成本。</a:t>
            </a:r>
            <a:endParaRPr lang="en-US" altLang="zh-TW" dirty="0" smtClean="0"/>
          </a:p>
          <a:p>
            <a:r>
              <a:rPr lang="zh-TW" altLang="en-US" dirty="0" smtClean="0"/>
              <a:t>大多數的網路模擬軟體都能模擬出如路由器、交換器、防火牆等硬體。</a:t>
            </a:r>
            <a:endParaRPr lang="en-US" altLang="zh-TW" dirty="0" smtClean="0"/>
          </a:p>
          <a:p>
            <a:r>
              <a:rPr lang="zh-TW" altLang="en-US" dirty="0" smtClean="0"/>
              <a:t>某一些網路模擬器的設計架構允許模擬環境與真實系統互動。</a:t>
            </a:r>
            <a:endParaRPr lang="zh-TW" altLang="en-US" dirty="0"/>
          </a:p>
        </p:txBody>
      </p:sp>
    </p:spTree>
    <p:extLst>
      <p:ext uri="{BB962C8B-B14F-4D97-AF65-F5344CB8AC3E}">
        <p14:creationId xmlns:p14="http://schemas.microsoft.com/office/powerpoint/2010/main" val="718690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 </a:t>
            </a:r>
            <a:r>
              <a:rPr lang="zh-TW" altLang="en-US" dirty="0"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網路模擬相較於真實搭建網路而言可以更有效率和更安全。</a:t>
            </a:r>
            <a:endParaRPr lang="en-US" altLang="zh-TW" dirty="0" smtClean="0"/>
          </a:p>
          <a:p>
            <a:r>
              <a:rPr lang="zh-TW" altLang="en-US" dirty="0" smtClean="0"/>
              <a:t>大部份網路模擬環境都提供了高度可客製化的環境，使用者可以根據需求自由調整網路參數，提高實驗和測試的效率。</a:t>
            </a:r>
            <a:endParaRPr lang="zh-TW" altLang="en-US" dirty="0"/>
          </a:p>
        </p:txBody>
      </p:sp>
    </p:spTree>
    <p:extLst>
      <p:ext uri="{BB962C8B-B14F-4D97-AF65-F5344CB8AC3E}">
        <p14:creationId xmlns:p14="http://schemas.microsoft.com/office/powerpoint/2010/main" val="3381747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封包交換</a:t>
            </a:r>
            <a:r>
              <a:rPr lang="en-US" altLang="zh-TW" dirty="0"/>
              <a:t> – Packet Switching</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a:t>每個封包由發送端傳送到接收端，其傳輸過程所經過的網路路徑可能會有所不同。</a:t>
            </a:r>
            <a:endParaRPr lang="en-US" altLang="zh-TW" dirty="0"/>
          </a:p>
          <a:p>
            <a:pPr lvl="1"/>
            <a:r>
              <a:rPr lang="zh-TW" altLang="en-US" dirty="0"/>
              <a:t>優點：封包交換可以充份利用網路資源，減少資源浪費，執行效率更佳。</a:t>
            </a:r>
            <a:endParaRPr lang="en-US" altLang="zh-TW" dirty="0"/>
          </a:p>
          <a:p>
            <a:pPr lvl="1"/>
            <a:r>
              <a:rPr lang="zh-TW" altLang="en-US" dirty="0"/>
              <a:t>缺點：因為資源是共享的，所以網路的品質較難掌握。</a:t>
            </a:r>
            <a:endParaRPr lang="en-US" altLang="zh-TW" dirty="0"/>
          </a:p>
          <a:p>
            <a:endParaRPr lang="zh-TW" altLang="en-US" dirty="0"/>
          </a:p>
        </p:txBody>
      </p:sp>
    </p:spTree>
    <p:extLst>
      <p:ext uri="{BB962C8B-B14F-4D97-AF65-F5344CB8AC3E}">
        <p14:creationId xmlns:p14="http://schemas.microsoft.com/office/powerpoint/2010/main" val="55548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6-7 </a:t>
            </a:r>
            <a:r>
              <a:rPr lang="zh-TW" altLang="en-US" smtClean="0"/>
              <a:t>網路模擬</a:t>
            </a:r>
            <a:endParaRPr lang="zh-TW" altLang="en-US" dirty="0"/>
          </a:p>
        </p:txBody>
      </p:sp>
      <p:sp>
        <p:nvSpPr>
          <p:cNvPr id="3" name="內容版面配置區 2"/>
          <p:cNvSpPr>
            <a:spLocks noGrp="1"/>
          </p:cNvSpPr>
          <p:nvPr>
            <p:ph idx="1"/>
          </p:nvPr>
        </p:nvSpPr>
        <p:spPr/>
        <p:txBody>
          <a:bodyPr/>
          <a:lstStyle/>
          <a:p>
            <a:r>
              <a:rPr lang="zh-TW" altLang="en-US" dirty="0" smtClean="0"/>
              <a:t>虛擬環境也提供了方便的快照和還原功能，方便用戶隨時回溯到特定狀態。</a:t>
            </a:r>
            <a:endParaRPr lang="en-US" altLang="zh-TW" dirty="0" smtClean="0"/>
          </a:p>
          <a:p>
            <a:r>
              <a:rPr lang="zh-TW" altLang="en-US" dirty="0" smtClean="0"/>
              <a:t>安全測試可以在受控的虛擬環境中進行，降低對實際網路的潛在風險。</a:t>
            </a:r>
            <a:endParaRPr lang="zh-TW" altLang="en-US" dirty="0"/>
          </a:p>
        </p:txBody>
      </p:sp>
    </p:spTree>
    <p:extLst>
      <p:ext uri="{BB962C8B-B14F-4D97-AF65-F5344CB8AC3E}">
        <p14:creationId xmlns:p14="http://schemas.microsoft.com/office/powerpoint/2010/main" val="4133885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工具 </a:t>
            </a:r>
            <a:r>
              <a:rPr lang="en-US" altLang="zh-TW" smtClean="0"/>
              <a:t>#1</a:t>
            </a:r>
            <a:r>
              <a:rPr lang="zh-TW" altLang="en-US" smtClean="0"/>
              <a:t>：</a:t>
            </a:r>
            <a:r>
              <a:rPr lang="en-US" altLang="zh-TW" smtClean="0"/>
              <a:t>Cisco Packet Tracer</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smtClean="0"/>
              <a:t>Cisco Packet Tracer</a:t>
            </a:r>
            <a:r>
              <a:rPr lang="zh-TW" altLang="en-US" smtClean="0"/>
              <a:t>提供下列功能：</a:t>
            </a:r>
          </a:p>
          <a:p>
            <a:pPr lvl="1"/>
            <a:r>
              <a:rPr lang="zh-TW" altLang="en-US" smtClean="0"/>
              <a:t>線上學習</a:t>
            </a:r>
          </a:p>
          <a:p>
            <a:pPr lvl="1"/>
            <a:r>
              <a:rPr lang="zh-TW" altLang="en-US" smtClean="0"/>
              <a:t>視覺化的網路呈現</a:t>
            </a:r>
          </a:p>
          <a:p>
            <a:pPr lvl="1"/>
            <a:r>
              <a:rPr lang="zh-TW" altLang="en-US" smtClean="0"/>
              <a:t>支援不同的作業系統（</a:t>
            </a:r>
            <a:r>
              <a:rPr lang="en-US" altLang="zh-TW" smtClean="0"/>
              <a:t>Windows, Mac OS, Linux</a:t>
            </a:r>
            <a:r>
              <a:rPr lang="zh-TW" altLang="en-US" smtClean="0"/>
              <a:t>）</a:t>
            </a:r>
          </a:p>
          <a:p>
            <a:pPr lvl="1"/>
            <a:r>
              <a:rPr lang="zh-TW" altLang="en-US" smtClean="0"/>
              <a:t>支援大部份的網路通訊協定</a:t>
            </a:r>
          </a:p>
          <a:p>
            <a:pPr lvl="1"/>
            <a:r>
              <a:rPr lang="zh-TW" altLang="en-US" smtClean="0"/>
              <a:t>提供即時互動的操作經驗</a:t>
            </a:r>
            <a:endParaRPr lang="zh-TW" altLang="en-US" dirty="0"/>
          </a:p>
        </p:txBody>
      </p:sp>
    </p:spTree>
    <p:extLst>
      <p:ext uri="{BB962C8B-B14F-4D97-AF65-F5344CB8AC3E}">
        <p14:creationId xmlns:p14="http://schemas.microsoft.com/office/powerpoint/2010/main" val="2662688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1" y="1660399"/>
            <a:ext cx="2989674" cy="2934224"/>
          </a:xfrm>
        </p:spPr>
        <p:txBody>
          <a:bodyPr/>
          <a:lstStyle/>
          <a:p>
            <a:pPr algn="l"/>
            <a:r>
              <a:rPr lang="en-US" altLang="zh-TW" dirty="0" smtClean="0"/>
              <a:t>Cisco Packet Tracer</a:t>
            </a:r>
            <a:r>
              <a:rPr lang="zh-TW" altLang="en-US" dirty="0" smtClean="0"/>
              <a:t>範例網路：四個主機與一台</a:t>
            </a:r>
            <a:r>
              <a:rPr lang="en-US" altLang="zh-TW" dirty="0" smtClean="0"/>
              <a:t>Switch </a:t>
            </a:r>
            <a:r>
              <a:rPr lang="zh-TW" altLang="en-US" dirty="0" smtClean="0"/>
              <a:t>交換器</a:t>
            </a:r>
            <a:endParaRPr lang="zh-TW"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642" y="555617"/>
            <a:ext cx="5012513" cy="402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6091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工具 </a:t>
            </a:r>
            <a:r>
              <a:rPr lang="en-US" altLang="zh-TW" smtClean="0"/>
              <a:t>#2</a:t>
            </a:r>
            <a:r>
              <a:rPr lang="zh-TW" altLang="en-US" smtClean="0"/>
              <a:t>：</a:t>
            </a:r>
            <a:r>
              <a:rPr lang="en-US" altLang="zh-TW" smtClean="0"/>
              <a:t>GNS3</a:t>
            </a:r>
            <a:br>
              <a:rPr lang="en-US" altLang="zh-TW" smtClean="0"/>
            </a:br>
            <a:r>
              <a:rPr lang="zh-TW" altLang="en-US" smtClean="0"/>
              <a:t>（</a:t>
            </a:r>
            <a:r>
              <a:rPr lang="en-US" altLang="zh-TW" smtClean="0"/>
              <a:t>Graphical Network Simulator</a:t>
            </a:r>
            <a:r>
              <a:rPr lang="zh-TW" altLang="en-US" smtClean="0"/>
              <a:t>）</a:t>
            </a:r>
            <a:endParaRPr lang="zh-TW" altLang="en-US" dirty="0"/>
          </a:p>
        </p:txBody>
      </p:sp>
      <p:sp>
        <p:nvSpPr>
          <p:cNvPr id="5" name="內容版面配置區 4"/>
          <p:cNvSpPr>
            <a:spLocks noGrp="1"/>
          </p:cNvSpPr>
          <p:nvPr>
            <p:ph idx="1"/>
          </p:nvPr>
        </p:nvSpPr>
        <p:spPr/>
        <p:txBody>
          <a:bodyPr/>
          <a:lstStyle/>
          <a:p>
            <a:r>
              <a:rPr lang="en-US" altLang="zh-TW" dirty="0" smtClean="0"/>
              <a:t>GNS3</a:t>
            </a:r>
            <a:r>
              <a:rPr lang="zh-TW" altLang="en-US" dirty="0" smtClean="0"/>
              <a:t>是一個開源的網路模擬器，它允許使用者在虛擬化環境中建立和測試複雜的網路拓撲。</a:t>
            </a:r>
            <a:endParaRPr lang="en-US" altLang="zh-TW" dirty="0" smtClean="0"/>
          </a:p>
          <a:p>
            <a:r>
              <a:rPr lang="en-US" altLang="zh-TW" dirty="0" smtClean="0"/>
              <a:t>GNS3</a:t>
            </a:r>
            <a:r>
              <a:rPr lang="zh-TW" altLang="en-US" dirty="0" smtClean="0"/>
              <a:t>主要是以</a:t>
            </a:r>
            <a:r>
              <a:rPr lang="en-US" altLang="zh-TW" dirty="0" smtClean="0"/>
              <a:t>Emulation</a:t>
            </a:r>
            <a:r>
              <a:rPr lang="zh-TW" altLang="en-US" dirty="0" smtClean="0"/>
              <a:t>的運作模式。</a:t>
            </a:r>
            <a:endParaRPr lang="en-US" altLang="zh-TW" dirty="0" smtClean="0"/>
          </a:p>
          <a:p>
            <a:r>
              <a:rPr lang="en-US" altLang="zh-TW" dirty="0" smtClean="0"/>
              <a:t>Cisco Packet Tracer</a:t>
            </a:r>
            <a:r>
              <a:rPr lang="zh-TW" altLang="en-US" dirty="0" smtClean="0"/>
              <a:t>主要是以</a:t>
            </a:r>
            <a:r>
              <a:rPr lang="en-US" altLang="zh-TW" dirty="0" smtClean="0"/>
              <a:t>Simulation</a:t>
            </a:r>
            <a:r>
              <a:rPr lang="zh-TW" altLang="en-US" dirty="0" smtClean="0"/>
              <a:t>模式運作為主。</a:t>
            </a:r>
            <a:endParaRPr lang="zh-TW" altLang="en-US" dirty="0"/>
          </a:p>
        </p:txBody>
      </p:sp>
    </p:spTree>
    <p:extLst>
      <p:ext uri="{BB962C8B-B14F-4D97-AF65-F5344CB8AC3E}">
        <p14:creationId xmlns:p14="http://schemas.microsoft.com/office/powerpoint/2010/main" val="714417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Emulation</a:t>
            </a:r>
            <a:r>
              <a:rPr lang="zh-TW" altLang="en-US" dirty="0" smtClean="0"/>
              <a:t> </a:t>
            </a:r>
            <a:r>
              <a:rPr lang="en-US" altLang="zh-TW" dirty="0" smtClean="0"/>
              <a:t>VS. Simulation</a:t>
            </a:r>
            <a:endParaRPr lang="zh-TW" altLang="en-US" dirty="0"/>
          </a:p>
        </p:txBody>
      </p:sp>
      <p:sp>
        <p:nvSpPr>
          <p:cNvPr id="3" name="內容版面配置區 2"/>
          <p:cNvSpPr>
            <a:spLocks noGrp="1"/>
          </p:cNvSpPr>
          <p:nvPr>
            <p:ph idx="1"/>
          </p:nvPr>
        </p:nvSpPr>
        <p:spPr/>
        <p:txBody>
          <a:bodyPr>
            <a:normAutofit/>
          </a:bodyPr>
          <a:lstStyle/>
          <a:p>
            <a:r>
              <a:rPr lang="en-US" altLang="zh-TW" dirty="0" smtClean="0"/>
              <a:t>Emulation</a:t>
            </a:r>
            <a:r>
              <a:rPr lang="zh-TW" altLang="en-US" dirty="0" smtClean="0"/>
              <a:t>的模擬可以理解成是「真的模擬」。</a:t>
            </a:r>
            <a:endParaRPr lang="en-US" altLang="zh-TW" dirty="0" smtClean="0"/>
          </a:p>
          <a:p>
            <a:r>
              <a:rPr lang="en-US" altLang="zh-TW" dirty="0" smtClean="0"/>
              <a:t>Simulation</a:t>
            </a:r>
            <a:r>
              <a:rPr lang="zh-TW" altLang="en-US" dirty="0" smtClean="0"/>
              <a:t>的模擬可以理解成是「假的模擬」。</a:t>
            </a:r>
            <a:endParaRPr lang="en-US" altLang="zh-TW" dirty="0" smtClean="0"/>
          </a:p>
          <a:p>
            <a:pPr lvl="1"/>
            <a:r>
              <a:rPr lang="zh-TW" altLang="en-US" dirty="0" smtClean="0"/>
              <a:t>可以模擬出路由器節點的各式行為，但它的模擬方式並不是使用真實路由器的實作，而是由模擬軟體自行實作出接近真實設備的各式功能。</a:t>
            </a:r>
            <a:endParaRPr lang="zh-TW" altLang="en-US" dirty="0"/>
          </a:p>
        </p:txBody>
      </p:sp>
    </p:spTree>
    <p:extLst>
      <p:ext uri="{BB962C8B-B14F-4D97-AF65-F5344CB8AC3E}">
        <p14:creationId xmlns:p14="http://schemas.microsoft.com/office/powerpoint/2010/main" val="1404752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GNS3</a:t>
            </a:r>
            <a:r>
              <a:rPr lang="zh-TW" altLang="en-US" dirty="0" smtClean="0"/>
              <a:t>模擬網路的範例</a:t>
            </a:r>
            <a:endParaRPr lang="zh-TW" altLang="en-US" dirty="0"/>
          </a:p>
        </p:txBody>
      </p:sp>
      <p:sp>
        <p:nvSpPr>
          <p:cNvPr id="3" name="內容版面配置區 2"/>
          <p:cNvSpPr>
            <a:spLocks noGrp="1"/>
          </p:cNvSpPr>
          <p:nvPr>
            <p:ph idx="1"/>
          </p:nvPr>
        </p:nvSpPr>
        <p:spPr>
          <a:xfrm>
            <a:off x="457200" y="1660399"/>
            <a:ext cx="3889775" cy="2934224"/>
          </a:xfrm>
        </p:spPr>
        <p:txBody>
          <a:bodyPr>
            <a:normAutofit fontScale="92500" lnSpcReduction="10000"/>
          </a:bodyPr>
          <a:lstStyle/>
          <a:p>
            <a:pPr algn="l"/>
            <a:r>
              <a:rPr lang="zh-TW" altLang="en-US" dirty="0" smtClean="0"/>
              <a:t>一台</a:t>
            </a:r>
            <a:r>
              <a:rPr lang="en-US" altLang="zh-TW" dirty="0" smtClean="0"/>
              <a:t>8</a:t>
            </a:r>
            <a:r>
              <a:rPr lang="zh-TW" altLang="en-US" dirty="0" smtClean="0"/>
              <a:t>埠的交換器（</a:t>
            </a:r>
            <a:r>
              <a:rPr lang="en-US" altLang="zh-TW" dirty="0" smtClean="0"/>
              <a:t>Switch1</a:t>
            </a:r>
            <a:r>
              <a:rPr lang="zh-TW" altLang="en-US" dirty="0" smtClean="0"/>
              <a:t>）以及</a:t>
            </a:r>
            <a:r>
              <a:rPr lang="en-US" altLang="zh-TW" dirty="0" smtClean="0"/>
              <a:t>4 </a:t>
            </a:r>
            <a:r>
              <a:rPr lang="zh-TW" altLang="en-US" dirty="0" smtClean="0"/>
              <a:t>台個人電腦。</a:t>
            </a:r>
            <a:endParaRPr lang="en-US" altLang="zh-TW" dirty="0" smtClean="0"/>
          </a:p>
          <a:p>
            <a:pPr algn="l"/>
            <a:r>
              <a:rPr lang="zh-TW" altLang="en-US" dirty="0" smtClean="0"/>
              <a:t>交換器分割為二個</a:t>
            </a:r>
            <a:r>
              <a:rPr lang="en-US" altLang="zh-TW" dirty="0" smtClean="0"/>
              <a:t>VLAN</a:t>
            </a:r>
            <a:r>
              <a:rPr lang="zh-TW" altLang="en-US" dirty="0" smtClean="0"/>
              <a:t>（虛擬區域網路）。</a:t>
            </a: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712" y="1806665"/>
            <a:ext cx="3885088" cy="2392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520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60399"/>
            <a:ext cx="4249815" cy="2934224"/>
          </a:xfrm>
        </p:spPr>
        <p:txBody>
          <a:bodyPr/>
          <a:lstStyle/>
          <a:p>
            <a:pPr algn="l"/>
            <a:r>
              <a:rPr lang="en-US" altLang="zh-TW" dirty="0" smtClean="0"/>
              <a:t>GNS3: </a:t>
            </a:r>
            <a:br>
              <a:rPr lang="en-US" altLang="zh-TW" dirty="0" smtClean="0"/>
            </a:br>
            <a:r>
              <a:rPr lang="en-US" altLang="zh-TW" dirty="0" smtClean="0"/>
              <a:t>Switch 1</a:t>
            </a:r>
            <a:r>
              <a:rPr lang="zh-TW" altLang="en-US" dirty="0" smtClean="0"/>
              <a:t>設定。</a:t>
            </a:r>
            <a:endParaRPr lang="en-US" altLang="zh-TW" dirty="0" smtClean="0"/>
          </a:p>
          <a:p>
            <a:pPr algn="l"/>
            <a:r>
              <a:rPr lang="zh-TW" altLang="en-US" dirty="0" smtClean="0"/>
              <a:t>連接埠</a:t>
            </a:r>
            <a:r>
              <a:rPr lang="en-US" altLang="zh-TW" dirty="0" smtClean="0"/>
              <a:t>0-3</a:t>
            </a:r>
            <a:r>
              <a:rPr lang="zh-TW" altLang="en-US" dirty="0" smtClean="0"/>
              <a:t>設定為</a:t>
            </a:r>
            <a:r>
              <a:rPr lang="en-US" altLang="zh-TW" dirty="0" smtClean="0"/>
              <a:t>VLAN1</a:t>
            </a:r>
            <a:r>
              <a:rPr lang="zh-TW" altLang="en-US" dirty="0" smtClean="0"/>
              <a:t>，連接埠</a:t>
            </a:r>
            <a:r>
              <a:rPr lang="en-US" altLang="zh-TW" dirty="0" smtClean="0"/>
              <a:t>4-7</a:t>
            </a:r>
            <a:r>
              <a:rPr lang="zh-TW" altLang="en-US" dirty="0" smtClean="0"/>
              <a:t>設定為</a:t>
            </a:r>
            <a:r>
              <a:rPr lang="en-US" altLang="zh-TW" dirty="0" smtClean="0"/>
              <a:t>VLAN2</a:t>
            </a:r>
            <a:r>
              <a:rPr lang="zh-TW" altLang="en-US" dirty="0" smtClean="0"/>
              <a:t>。</a:t>
            </a:r>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020" y="1626270"/>
            <a:ext cx="4290523" cy="2965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18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四台模擬主機的終端機執行</a:t>
            </a:r>
            <a:r>
              <a:rPr lang="zh-TW" altLang="en-US" dirty="0" smtClean="0"/>
              <a:t>結果</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1356615"/>
            <a:ext cx="5310188" cy="313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256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工具</a:t>
            </a:r>
            <a:r>
              <a:rPr lang="en-US" altLang="zh-TW" smtClean="0"/>
              <a:t>#3</a:t>
            </a:r>
            <a:r>
              <a:rPr lang="zh-TW" altLang="en-US" smtClean="0"/>
              <a:t>：</a:t>
            </a:r>
            <a:r>
              <a:rPr lang="en-US" altLang="zh-TW" smtClean="0"/>
              <a:t>Wireshark</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Wireshark</a:t>
            </a:r>
            <a:r>
              <a:rPr lang="zh-TW" altLang="en-US" dirty="0" smtClean="0"/>
              <a:t>是一個網路封包擷取和分析的工具，它同時也提供了豐富的封包解析工具，讓網路分析人員可以有效率地檢視和分析封包。</a:t>
            </a:r>
            <a:endParaRPr lang="en-US" altLang="zh-TW" dirty="0" smtClean="0"/>
          </a:p>
          <a:p>
            <a:r>
              <a:rPr lang="zh-TW" altLang="en-US" dirty="0" smtClean="0"/>
              <a:t>除了可以對真實網路介面擷取封包外，</a:t>
            </a:r>
            <a:r>
              <a:rPr lang="en-US" altLang="zh-TW" dirty="0" smtClean="0"/>
              <a:t>Wireshark</a:t>
            </a:r>
            <a:r>
              <a:rPr lang="zh-TW" altLang="en-US" dirty="0" smtClean="0"/>
              <a:t>也可以直接配合</a:t>
            </a:r>
            <a:r>
              <a:rPr lang="en-US" altLang="zh-TW" dirty="0" smtClean="0"/>
              <a:t>Emulation</a:t>
            </a:r>
            <a:r>
              <a:rPr lang="zh-TW" altLang="en-US" dirty="0" smtClean="0"/>
              <a:t>模式運行的模擬器，即時做封包擷取和分析的動作。</a:t>
            </a:r>
            <a:endParaRPr lang="zh-TW" altLang="en-US" dirty="0"/>
          </a:p>
        </p:txBody>
      </p:sp>
    </p:spTree>
    <p:extLst>
      <p:ext uri="{BB962C8B-B14F-4D97-AF65-F5344CB8AC3E}">
        <p14:creationId xmlns:p14="http://schemas.microsoft.com/office/powerpoint/2010/main" val="1134117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7199" y="906565"/>
            <a:ext cx="8390275" cy="3688058"/>
          </a:xfrm>
        </p:spPr>
        <p:txBody>
          <a:bodyPr/>
          <a:lstStyle/>
          <a:p>
            <a:r>
              <a:rPr lang="en-US" altLang="zh-TW" dirty="0" smtClean="0"/>
              <a:t>Wireshark</a:t>
            </a:r>
            <a:r>
              <a:rPr lang="zh-TW" altLang="en-US" dirty="0" smtClean="0"/>
              <a:t>針對</a:t>
            </a:r>
            <a:r>
              <a:rPr lang="en-US" altLang="zh-TW" dirty="0" smtClean="0"/>
              <a:t>PC1</a:t>
            </a:r>
            <a:r>
              <a:rPr lang="zh-TW" altLang="en-US" dirty="0" smtClean="0"/>
              <a:t>和</a:t>
            </a:r>
            <a:r>
              <a:rPr lang="en-US" altLang="zh-TW" dirty="0" smtClean="0"/>
              <a:t>Switch1</a:t>
            </a:r>
            <a:r>
              <a:rPr lang="zh-TW" altLang="en-US" dirty="0" smtClean="0"/>
              <a:t>連線</a:t>
            </a:r>
            <a:r>
              <a:rPr lang="zh-TW" altLang="en-US" dirty="0"/>
              <a:t>擷取的封</a:t>
            </a:r>
            <a:r>
              <a:rPr lang="zh-TW" altLang="en-US" dirty="0" smtClean="0"/>
              <a:t>包。</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010" y="1536635"/>
            <a:ext cx="6177995" cy="293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087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zh-TW" altLang="en-US" smtClean="0"/>
              <a:t>封包交換</a:t>
            </a:r>
            <a:r>
              <a:rPr lang="en-US" altLang="zh-TW" smtClean="0"/>
              <a:t> – Packet Switching</a:t>
            </a:r>
          </a:p>
        </p:txBody>
      </p:sp>
      <p:sp>
        <p:nvSpPr>
          <p:cNvPr id="4" name="內容版面配置區 3"/>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17302"/>
            <a:ext cx="5302321" cy="331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01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60399"/>
            <a:ext cx="3484730" cy="2934224"/>
          </a:xfrm>
        </p:spPr>
        <p:txBody>
          <a:bodyPr/>
          <a:lstStyle/>
          <a:p>
            <a:r>
              <a:rPr lang="en-US" altLang="zh-TW" dirty="0" smtClean="0"/>
              <a:t>Wireshark</a:t>
            </a:r>
            <a:r>
              <a:rPr lang="zh-TW" altLang="en-US" dirty="0" smtClean="0"/>
              <a:t>的基本封包分析功能，以</a:t>
            </a:r>
            <a:r>
              <a:rPr lang="en-US" altLang="zh-TW" dirty="0" smtClean="0"/>
              <a:t>ICMP</a:t>
            </a:r>
            <a:r>
              <a:rPr lang="zh-TW" altLang="en-US" dirty="0" smtClean="0"/>
              <a:t>封包為例。</a:t>
            </a:r>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754136"/>
            <a:ext cx="4384275" cy="384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4018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3127</TotalTime>
  <Words>3011</Words>
  <Application>Microsoft Office PowerPoint</Application>
  <PresentationFormat>如螢幕大小 (16:9)</PresentationFormat>
  <Paragraphs>255</Paragraphs>
  <Slides>90</Slides>
  <Notes>1</Notes>
  <HiddenSlides>0</HiddenSlides>
  <MMClips>0</MMClips>
  <ScaleCrop>false</ScaleCrop>
  <HeadingPairs>
    <vt:vector size="4" baseType="variant">
      <vt:variant>
        <vt:lpstr>佈景主題</vt:lpstr>
      </vt:variant>
      <vt:variant>
        <vt:i4>2</vt:i4>
      </vt:variant>
      <vt:variant>
        <vt:lpstr>投影片標題</vt:lpstr>
      </vt:variant>
      <vt:variant>
        <vt:i4>90</vt:i4>
      </vt:variant>
    </vt:vector>
  </HeadingPairs>
  <TitlesOfParts>
    <vt:vector size="92" baseType="lpstr">
      <vt:lpstr>Office 佈景主題</vt:lpstr>
      <vt:lpstr>1_Office 佈景主題</vt:lpstr>
      <vt:lpstr>網際網路</vt:lpstr>
      <vt:lpstr>6-1 網際網路</vt:lpstr>
      <vt:lpstr>6-1 網際網路</vt:lpstr>
      <vt:lpstr>網際網路(Internet)示意圖 </vt:lpstr>
      <vt:lpstr>上網</vt:lpstr>
      <vt:lpstr>封包交換 – Packet Switching</vt:lpstr>
      <vt:lpstr>封包交換 – Packet Switching</vt:lpstr>
      <vt:lpstr>封包交換 – Packet Switching</vt:lpstr>
      <vt:lpstr>封包交換 – Packet Switching</vt:lpstr>
      <vt:lpstr>網際網路的歷史</vt:lpstr>
      <vt:lpstr>網際網路的歷史(續)</vt:lpstr>
      <vt:lpstr>網際網路的歷史(續)</vt:lpstr>
      <vt:lpstr>網際網路的歷史(續)</vt:lpstr>
      <vt:lpstr>6-2 資料連結層</vt:lpstr>
      <vt:lpstr>6-2 資料連結層</vt:lpstr>
      <vt:lpstr>6-2 資料連結層</vt:lpstr>
      <vt:lpstr>6-2 資料連結層</vt:lpstr>
      <vt:lpstr>6-2 資料連結層</vt:lpstr>
      <vt:lpstr>6-3 網路層</vt:lpstr>
      <vt:lpstr>網路位址</vt:lpstr>
      <vt:lpstr>傳統IP分段表示</vt:lpstr>
      <vt:lpstr>私有IP位址列表</vt:lpstr>
      <vt:lpstr>PowerPoint 簡報</vt:lpstr>
      <vt:lpstr>資料切割與組裝</vt:lpstr>
      <vt:lpstr>資料切割與組裝</vt:lpstr>
      <vt:lpstr>資料切割與組裝</vt:lpstr>
      <vt:lpstr>資料切割與組裝</vt:lpstr>
      <vt:lpstr>資料切割與組裝</vt:lpstr>
      <vt:lpstr>網路路由</vt:lpstr>
      <vt:lpstr>網路路由</vt:lpstr>
      <vt:lpstr>網路路由</vt:lpstr>
      <vt:lpstr>網路路由</vt:lpstr>
      <vt:lpstr>網路路由</vt:lpstr>
      <vt:lpstr>網路路由</vt:lpstr>
      <vt:lpstr>6-4 傳輸層</vt:lpstr>
      <vt:lpstr>6-4 傳輸層</vt:lpstr>
      <vt:lpstr>6-4 傳輸層</vt:lpstr>
      <vt:lpstr>多工</vt:lpstr>
      <vt:lpstr>多工</vt:lpstr>
      <vt:lpstr>常用的服務及伺服器連接埠編號對照表</vt:lpstr>
      <vt:lpstr>PowerPoint 簡報</vt:lpstr>
      <vt:lpstr>連接導向與無連接導向</vt:lpstr>
      <vt:lpstr>連接導向與無連接導向</vt:lpstr>
      <vt:lpstr>可靠傳輸（reliability）</vt:lpstr>
      <vt:lpstr>可靠傳輸（reliability）</vt:lpstr>
      <vt:lpstr>當發現內容有誤時</vt:lpstr>
      <vt:lpstr>PowerPoint 簡報</vt:lpstr>
      <vt:lpstr>流量控制</vt:lpstr>
      <vt:lpstr>流量控制</vt:lpstr>
      <vt:lpstr>流量控制之緩衝區示意圖</vt:lpstr>
      <vt:lpstr>壅塞控制</vt:lpstr>
      <vt:lpstr>壅塞控制</vt:lpstr>
      <vt:lpstr>6-5 應用層</vt:lpstr>
      <vt:lpstr>6-5 應用層</vt:lpstr>
      <vt:lpstr>使用Mozilla Thunderbird寄信的操作介面</vt:lpstr>
      <vt:lpstr>PowerPoint 簡報</vt:lpstr>
      <vt:lpstr>使用「nslookup」指令透過DNS名稱伺服器查詢「google.com」所回傳的結果</vt:lpstr>
      <vt:lpstr>6-6 網際網路的基本設定和除錯方式</vt:lpstr>
      <vt:lpstr>6-6 網際網路的基本設定和除錯</vt:lpstr>
      <vt:lpstr>不同系統的設定界面 – Windows </vt:lpstr>
      <vt:lpstr>不同系統的設定界面 – Mac OS X</vt:lpstr>
      <vt:lpstr>使用「ipconfig /all」檢查IP設定</vt:lpstr>
      <vt:lpstr>使用「netstat -rn」檢查路由</vt:lpstr>
      <vt:lpstr>使用「ping」指令來檢查連線情況</vt:lpstr>
      <vt:lpstr>「ping」失敗的情況</vt:lpstr>
      <vt:lpstr>使用「arp -a」指令檢查第二層</vt:lpstr>
      <vt:lpstr>使用「arp -a」指令檢查第二層</vt:lpstr>
      <vt:lpstr>使用nslookup指令，檢查DNS</vt:lpstr>
      <vt:lpstr>使用nslookup指令，檢查DNS</vt:lpstr>
      <vt:lpstr>6-7 網路模擬</vt:lpstr>
      <vt:lpstr>6-7 網路模擬</vt:lpstr>
      <vt:lpstr>6-7 網路模擬</vt:lpstr>
      <vt:lpstr>網路模擬用途</vt:lpstr>
      <vt:lpstr>1. 網路測試與調整</vt:lpstr>
      <vt:lpstr>2. 網路安全測試</vt:lpstr>
      <vt:lpstr>3. 教育和培訓</vt:lpstr>
      <vt:lpstr>4. 研究和開發</vt:lpstr>
      <vt:lpstr>6-7 網路模擬</vt:lpstr>
      <vt:lpstr>6-7 網路模擬</vt:lpstr>
      <vt:lpstr>6-7 網路模擬</vt:lpstr>
      <vt:lpstr>工具 #1：Cisco Packet Tracer</vt:lpstr>
      <vt:lpstr>PowerPoint 簡報</vt:lpstr>
      <vt:lpstr>工具 #2：GNS3 （Graphical Network Simulator）</vt:lpstr>
      <vt:lpstr>Emulation VS. Simulation</vt:lpstr>
      <vt:lpstr>GNS3模擬網路的範例</vt:lpstr>
      <vt:lpstr>PowerPoint 簡報</vt:lpstr>
      <vt:lpstr>四台模擬主機的終端機執行結果</vt:lpstr>
      <vt:lpstr>工具#3：Wireshark</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212</cp:revision>
  <dcterms:created xsi:type="dcterms:W3CDTF">2015-04-21T01:58:17Z</dcterms:created>
  <dcterms:modified xsi:type="dcterms:W3CDTF">2025-06-19T08:41:00Z</dcterms:modified>
</cp:coreProperties>
</file>